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00" r:id="rId1"/>
  </p:sldMasterIdLst>
  <p:notesMasterIdLst>
    <p:notesMasterId r:id="rId48"/>
  </p:notesMasterIdLst>
  <p:sldIdLst>
    <p:sldId id="256" r:id="rId2"/>
    <p:sldId id="293" r:id="rId3"/>
    <p:sldId id="321" r:id="rId4"/>
    <p:sldId id="294" r:id="rId5"/>
    <p:sldId id="307" r:id="rId6"/>
    <p:sldId id="308" r:id="rId7"/>
    <p:sldId id="319" r:id="rId8"/>
    <p:sldId id="259" r:id="rId9"/>
    <p:sldId id="260" r:id="rId10"/>
    <p:sldId id="262" r:id="rId11"/>
    <p:sldId id="295" r:id="rId12"/>
    <p:sldId id="297" r:id="rId13"/>
    <p:sldId id="318" r:id="rId14"/>
    <p:sldId id="287" r:id="rId15"/>
    <p:sldId id="312" r:id="rId16"/>
    <p:sldId id="299" r:id="rId17"/>
    <p:sldId id="300" r:id="rId18"/>
    <p:sldId id="313" r:id="rId19"/>
    <p:sldId id="314" r:id="rId20"/>
    <p:sldId id="290" r:id="rId21"/>
    <p:sldId id="301" r:id="rId22"/>
    <p:sldId id="329" r:id="rId23"/>
    <p:sldId id="330" r:id="rId24"/>
    <p:sldId id="320" r:id="rId25"/>
    <p:sldId id="334" r:id="rId26"/>
    <p:sldId id="323" r:id="rId27"/>
    <p:sldId id="324" r:id="rId28"/>
    <p:sldId id="302" r:id="rId29"/>
    <p:sldId id="331" r:id="rId30"/>
    <p:sldId id="269" r:id="rId31"/>
    <p:sldId id="304" r:id="rId32"/>
    <p:sldId id="303" r:id="rId33"/>
    <p:sldId id="317" r:id="rId34"/>
    <p:sldId id="328" r:id="rId35"/>
    <p:sldId id="332" r:id="rId36"/>
    <p:sldId id="333" r:id="rId37"/>
    <p:sldId id="322" r:id="rId38"/>
    <p:sldId id="270" r:id="rId39"/>
    <p:sldId id="271" r:id="rId40"/>
    <p:sldId id="273" r:id="rId41"/>
    <p:sldId id="275" r:id="rId42"/>
    <p:sldId id="279" r:id="rId43"/>
    <p:sldId id="280" r:id="rId44"/>
    <p:sldId id="306" r:id="rId45"/>
    <p:sldId id="296" r:id="rId46"/>
    <p:sldId id="284" r:id="rId4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B6B6B"/>
    <a:srgbClr val="E4831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howGuides="1">
      <p:cViewPr varScale="1">
        <p:scale>
          <a:sx n="82" d="100"/>
          <a:sy n="82" d="100"/>
        </p:scale>
        <p:origin x="1474" y="6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66" d="100"/>
          <a:sy n="66" d="100"/>
        </p:scale>
        <p:origin x="3134" y="4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867791-53CF-4FC4-B8DE-207E9BAE698A}" type="datetimeFigureOut">
              <a:rPr lang="pt-PT" smtClean="0"/>
              <a:t>28/07/2018</a:t>
            </a:fld>
            <a:endParaRPr lang="pt-PT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PT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62EF60-B7D5-48FD-8A7F-BC0D2AD5DF66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2162779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pt-PT"/>
              <a:t>Clique para editar o estilo de subtítulo do Modelo Global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PT"/>
              <a:t>31/07/2018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Phenomenology of the minimal B - L extension of the Standard Model</a:t>
            </a:r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98F66-8C19-4B33-BAEA-95C8605606D7}" type="slidenum">
              <a:rPr lang="pt-PT" smtClean="0"/>
              <a:t>‹nº›</a:t>
            </a:fld>
            <a:endParaRPr lang="pt-PT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tângulo 9">
            <a:extLst>
              <a:ext uri="{FF2B5EF4-FFF2-40B4-BE49-F238E27FC236}">
                <a16:creationId xmlns:a16="http://schemas.microsoft.com/office/drawing/2014/main" id="{B1558504-1141-41EE-BDBD-7339D4CFE6DA}"/>
              </a:ext>
            </a:extLst>
          </p:cNvPr>
          <p:cNvSpPr/>
          <p:nvPr userDrawn="1"/>
        </p:nvSpPr>
        <p:spPr>
          <a:xfrm>
            <a:off x="0" y="6286500"/>
            <a:ext cx="9144000" cy="571475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5D656920-EB49-4B69-8C0D-9C57DE2222F6}"/>
              </a:ext>
            </a:extLst>
          </p:cNvPr>
          <p:cNvSpPr txBox="1">
            <a:spLocks/>
          </p:cNvSpPr>
          <p:nvPr userDrawn="1"/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8D98F66-8C19-4B33-BAEA-95C8605606D7}" type="slidenum">
              <a:rPr lang="pt-PT" smtClean="0"/>
              <a:pPr/>
              <a:t>‹nº›</a:t>
            </a:fld>
            <a:endParaRPr lang="pt-PT"/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ECB2A4BB-C761-4B56-A4EB-96D906F008E1}"/>
              </a:ext>
            </a:extLst>
          </p:cNvPr>
          <p:cNvSpPr/>
          <p:nvPr userDrawn="1"/>
        </p:nvSpPr>
        <p:spPr>
          <a:xfrm>
            <a:off x="2382" y="6487538"/>
            <a:ext cx="9141619" cy="37046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Marcador de Posição da Data 24">
            <a:extLst>
              <a:ext uri="{FF2B5EF4-FFF2-40B4-BE49-F238E27FC236}">
                <a16:creationId xmlns:a16="http://schemas.microsoft.com/office/drawing/2014/main" id="{47D94CA3-AB7C-4DFF-A9D9-6A414367BE2E}"/>
              </a:ext>
            </a:extLst>
          </p:cNvPr>
          <p:cNvSpPr txBox="1">
            <a:spLocks/>
          </p:cNvSpPr>
          <p:nvPr userDrawn="1"/>
        </p:nvSpPr>
        <p:spPr>
          <a:xfrm>
            <a:off x="10669" y="6487538"/>
            <a:ext cx="1787455" cy="365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PT" dirty="0"/>
          </a:p>
        </p:txBody>
      </p:sp>
      <p:sp>
        <p:nvSpPr>
          <p:cNvPr id="14" name="Marcador de Posição do Número do Diapositivo 26">
            <a:extLst>
              <a:ext uri="{FF2B5EF4-FFF2-40B4-BE49-F238E27FC236}">
                <a16:creationId xmlns:a16="http://schemas.microsoft.com/office/drawing/2014/main" id="{22CEE408-E910-4D12-8EC9-4466817009D8}"/>
              </a:ext>
            </a:extLst>
          </p:cNvPr>
          <p:cNvSpPr txBox="1">
            <a:spLocks/>
          </p:cNvSpPr>
          <p:nvPr userDrawn="1"/>
        </p:nvSpPr>
        <p:spPr>
          <a:xfrm>
            <a:off x="7910599" y="6487058"/>
            <a:ext cx="12227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9134641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PT"/>
              <a:t>31/07/2018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Phenomenology of the minimal B - L extension of the Standard Model</a:t>
            </a:r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98F66-8C19-4B33-BAEA-95C8605606D7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886126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4779"/>
            <a:ext cx="1971675" cy="5757421"/>
          </a:xfrm>
        </p:spPr>
        <p:txBody>
          <a:bodyPr vert="eaVert"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4779"/>
            <a:ext cx="5800725" cy="5757420"/>
          </a:xfrm>
        </p:spPr>
        <p:txBody>
          <a:bodyPr vert="eaVert" lIns="45720" tIns="0" rIns="45720" bIns="0"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PT"/>
              <a:t>31/07/2018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Phenomenology of the minimal B - L extension of the Standard Model</a:t>
            </a:r>
            <a:endParaRPr lang="pt-P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98F66-8C19-4B33-BAEA-95C8605606D7}" type="slidenum">
              <a:rPr lang="pt-PT" smtClean="0"/>
              <a:t>‹nº›</a:t>
            </a:fld>
            <a:endParaRPr lang="pt-PT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175102EF-63A4-417B-A032-540E42937307}"/>
              </a:ext>
            </a:extLst>
          </p:cNvPr>
          <p:cNvSpPr/>
          <p:nvPr userDrawn="1"/>
        </p:nvSpPr>
        <p:spPr>
          <a:xfrm>
            <a:off x="0" y="6286500"/>
            <a:ext cx="9144000" cy="571475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A161E52-CB82-42C4-B091-F0F4C16DF291}"/>
              </a:ext>
            </a:extLst>
          </p:cNvPr>
          <p:cNvSpPr txBox="1">
            <a:spLocks/>
          </p:cNvSpPr>
          <p:nvPr userDrawn="1"/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8D98F66-8C19-4B33-BAEA-95C8605606D7}" type="slidenum">
              <a:rPr lang="pt-PT" smtClean="0"/>
              <a:pPr/>
              <a:t>‹nº›</a:t>
            </a:fld>
            <a:endParaRPr lang="pt-PT"/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958147DF-37A0-4D26-A1AD-9DAE4A287C65}"/>
              </a:ext>
            </a:extLst>
          </p:cNvPr>
          <p:cNvSpPr/>
          <p:nvPr userDrawn="1"/>
        </p:nvSpPr>
        <p:spPr>
          <a:xfrm>
            <a:off x="2382" y="6487538"/>
            <a:ext cx="9141619" cy="37046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Marcador de Posição da Data 24">
            <a:extLst>
              <a:ext uri="{FF2B5EF4-FFF2-40B4-BE49-F238E27FC236}">
                <a16:creationId xmlns:a16="http://schemas.microsoft.com/office/drawing/2014/main" id="{D2D97CCD-357B-4AFD-AC26-38C73442CC7A}"/>
              </a:ext>
            </a:extLst>
          </p:cNvPr>
          <p:cNvSpPr txBox="1">
            <a:spLocks/>
          </p:cNvSpPr>
          <p:nvPr userDrawn="1"/>
        </p:nvSpPr>
        <p:spPr>
          <a:xfrm>
            <a:off x="10669" y="6487538"/>
            <a:ext cx="1787455" cy="365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1417C57-669E-47E1-8E1A-F198EFFBFF7B}" type="datetime1">
              <a:rPr lang="pt-PT" smtClean="0"/>
              <a:pPr/>
              <a:t>28/07/2018</a:t>
            </a:fld>
            <a:endParaRPr lang="pt-PT" dirty="0"/>
          </a:p>
        </p:txBody>
      </p:sp>
      <p:sp>
        <p:nvSpPr>
          <p:cNvPr id="13" name="Marcador de Posição do Número do Diapositivo 26">
            <a:extLst>
              <a:ext uri="{FF2B5EF4-FFF2-40B4-BE49-F238E27FC236}">
                <a16:creationId xmlns:a16="http://schemas.microsoft.com/office/drawing/2014/main" id="{9501F14F-C534-403D-AFFC-DA9A80578553}"/>
              </a:ext>
            </a:extLst>
          </p:cNvPr>
          <p:cNvSpPr txBox="1">
            <a:spLocks/>
          </p:cNvSpPr>
          <p:nvPr userDrawn="1"/>
        </p:nvSpPr>
        <p:spPr>
          <a:xfrm>
            <a:off x="7910599" y="6487058"/>
            <a:ext cx="12227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8D98F66-8C19-4B33-BAEA-95C8605606D7}" type="slidenum">
              <a:rPr lang="pt-PT" smtClean="0"/>
              <a:pPr/>
              <a:t>‹nº›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016461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6ACE09BF-9340-4740-8B4A-13A581146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78068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 dirty="0"/>
              <a:t>Clique para editar o estilo de título do Modelo Global</a:t>
            </a:r>
            <a:endParaRPr lang="en-US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F3C6A5AE-B512-4C48-86E8-92C341D2FF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716574"/>
            <a:ext cx="9144000" cy="46397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 dirty="0"/>
              <a:t>Editar os estilos de texto do Modelo Global</a:t>
            </a:r>
          </a:p>
          <a:p>
            <a:pPr lvl="1"/>
            <a:r>
              <a:rPr lang="pt-PT" dirty="0"/>
              <a:t>Segundo nível</a:t>
            </a:r>
          </a:p>
          <a:p>
            <a:pPr lvl="2"/>
            <a:r>
              <a:rPr lang="pt-PT" dirty="0"/>
              <a:t>Terceiro nível</a:t>
            </a:r>
          </a:p>
          <a:p>
            <a:pPr lvl="3"/>
            <a:r>
              <a:rPr lang="pt-PT" dirty="0"/>
              <a:t>Quarto nível</a:t>
            </a:r>
          </a:p>
          <a:p>
            <a:pPr lvl="4"/>
            <a:r>
              <a:rPr lang="pt-PT" dirty="0"/>
              <a:t>Quinto nível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F84A78D1-26DB-4883-8E72-792518033F0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914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Phenomenology of the minimal B - L extension of the Standard Model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0735203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quema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tângulo 18">
            <a:extLst>
              <a:ext uri="{FF2B5EF4-FFF2-40B4-BE49-F238E27FC236}">
                <a16:creationId xmlns:a16="http://schemas.microsoft.com/office/drawing/2014/main" id="{604D93CD-34E8-4A21-9010-0DE16AE546BC}"/>
              </a:ext>
            </a:extLst>
          </p:cNvPr>
          <p:cNvSpPr/>
          <p:nvPr userDrawn="1"/>
        </p:nvSpPr>
        <p:spPr>
          <a:xfrm>
            <a:off x="838200" y="1681480"/>
            <a:ext cx="3733800" cy="94654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10813A4C-D1F8-468D-A412-FD0107069947}"/>
              </a:ext>
            </a:extLst>
          </p:cNvPr>
          <p:cNvSpPr/>
          <p:nvPr userDrawn="1"/>
        </p:nvSpPr>
        <p:spPr>
          <a:xfrm>
            <a:off x="101309" y="105407"/>
            <a:ext cx="4403933" cy="3305908"/>
          </a:xfrm>
          <a:prstGeom prst="rect">
            <a:avLst/>
          </a:prstGeom>
          <a:ln w="254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29B3940F-B791-4C43-AA20-9B2293B2F355}"/>
              </a:ext>
            </a:extLst>
          </p:cNvPr>
          <p:cNvSpPr/>
          <p:nvPr userDrawn="1"/>
        </p:nvSpPr>
        <p:spPr>
          <a:xfrm>
            <a:off x="109088" y="117780"/>
            <a:ext cx="4396154" cy="1032548"/>
          </a:xfrm>
          <a:prstGeom prst="rect">
            <a:avLst/>
          </a:prstGeom>
          <a:solidFill>
            <a:schemeClr val="accent2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4C2B983A-41F4-4EF6-B109-595A2C8B26B0}"/>
              </a:ext>
            </a:extLst>
          </p:cNvPr>
          <p:cNvSpPr/>
          <p:nvPr userDrawn="1"/>
        </p:nvSpPr>
        <p:spPr>
          <a:xfrm>
            <a:off x="4572000" y="1538654"/>
            <a:ext cx="3947746" cy="4044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B50D438-3238-48C9-BCBB-6E5222C6B3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479" y="341269"/>
            <a:ext cx="4396154" cy="708660"/>
          </a:xfrm>
        </p:spPr>
        <p:txBody>
          <a:bodyPr>
            <a:normAutofit/>
          </a:bodyPr>
          <a:lstStyle>
            <a:lvl1pPr>
              <a:defRPr sz="3500"/>
            </a:lvl1pPr>
          </a:lstStyle>
          <a:p>
            <a:r>
              <a:rPr lang="pt-PT" dirty="0" err="1"/>
              <a:t>Cliqu</a:t>
            </a:r>
            <a:endParaRPr lang="pt-PT" dirty="0"/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E9872A4B-4320-4B98-8424-CA928F754A7A}"/>
              </a:ext>
            </a:extLst>
          </p:cNvPr>
          <p:cNvSpPr txBox="1"/>
          <p:nvPr userDrawn="1"/>
        </p:nvSpPr>
        <p:spPr>
          <a:xfrm>
            <a:off x="114301" y="1309701"/>
            <a:ext cx="434789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PT" sz="2200" dirty="0"/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36E27F8F-5F1A-4158-9EC4-0F39028A0193}"/>
              </a:ext>
            </a:extLst>
          </p:cNvPr>
          <p:cNvSpPr txBox="1">
            <a:spLocks/>
          </p:cNvSpPr>
          <p:nvPr userDrawn="1"/>
        </p:nvSpPr>
        <p:spPr>
          <a:xfrm>
            <a:off x="162561" y="1776134"/>
            <a:ext cx="4189608" cy="482695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8000" kern="12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200" dirty="0"/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1C085F05-4C9B-474A-9828-1880AB81CAC5}"/>
              </a:ext>
            </a:extLst>
          </p:cNvPr>
          <p:cNvSpPr/>
          <p:nvPr userDrawn="1"/>
        </p:nvSpPr>
        <p:spPr>
          <a:xfrm>
            <a:off x="0" y="6286500"/>
            <a:ext cx="9144000" cy="571475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4877EAB9-607B-4420-A417-3AB98FA3D98F}"/>
              </a:ext>
            </a:extLst>
          </p:cNvPr>
          <p:cNvSpPr txBox="1">
            <a:spLocks/>
          </p:cNvSpPr>
          <p:nvPr userDrawn="1"/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8D98F66-8C19-4B33-BAEA-95C8605606D7}" type="slidenum">
              <a:rPr lang="pt-PT" smtClean="0"/>
              <a:pPr/>
              <a:t>‹nº›</a:t>
            </a:fld>
            <a:endParaRPr lang="pt-PT"/>
          </a:p>
        </p:txBody>
      </p:sp>
      <p:sp>
        <p:nvSpPr>
          <p:cNvPr id="23" name="Rectangle 6">
            <a:extLst>
              <a:ext uri="{FF2B5EF4-FFF2-40B4-BE49-F238E27FC236}">
                <a16:creationId xmlns:a16="http://schemas.microsoft.com/office/drawing/2014/main" id="{70311105-C12B-4949-ACB2-FC346ECDE088}"/>
              </a:ext>
            </a:extLst>
          </p:cNvPr>
          <p:cNvSpPr/>
          <p:nvPr userDrawn="1"/>
        </p:nvSpPr>
        <p:spPr>
          <a:xfrm>
            <a:off x="2382" y="6487538"/>
            <a:ext cx="9141619" cy="37046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" name="Marcador de Posição da Data 24">
            <a:extLst>
              <a:ext uri="{FF2B5EF4-FFF2-40B4-BE49-F238E27FC236}">
                <a16:creationId xmlns:a16="http://schemas.microsoft.com/office/drawing/2014/main" id="{91355229-A1F1-49E8-8D05-15A1F450A31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669" y="6487538"/>
            <a:ext cx="1787455" cy="365124"/>
          </a:xfrm>
        </p:spPr>
        <p:txBody>
          <a:bodyPr/>
          <a:lstStyle/>
          <a:p>
            <a:r>
              <a:rPr lang="pt-PT"/>
              <a:t>31/07/2018</a:t>
            </a:r>
            <a:endParaRPr lang="pt-PT" dirty="0"/>
          </a:p>
        </p:txBody>
      </p:sp>
      <p:sp>
        <p:nvSpPr>
          <p:cNvPr id="29" name="Marcador de Posição do Rodapé 25">
            <a:extLst>
              <a:ext uri="{FF2B5EF4-FFF2-40B4-BE49-F238E27FC236}">
                <a16:creationId xmlns:a16="http://schemas.microsoft.com/office/drawing/2014/main" id="{B2064B14-5040-43BA-B6D4-A0D43F7E7F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817398" y="6487538"/>
            <a:ext cx="6093201" cy="370462"/>
          </a:xfrm>
        </p:spPr>
        <p:txBody>
          <a:bodyPr/>
          <a:lstStyle/>
          <a:p>
            <a:r>
              <a:rPr lang="en-US"/>
              <a:t>Phenomenology of the minimal B - L extension of the Standard Model</a:t>
            </a:r>
            <a:endParaRPr lang="pt-PT" dirty="0"/>
          </a:p>
        </p:txBody>
      </p:sp>
      <p:sp>
        <p:nvSpPr>
          <p:cNvPr id="30" name="Marcador de Posição do Número do Diapositivo 26">
            <a:extLst>
              <a:ext uri="{FF2B5EF4-FFF2-40B4-BE49-F238E27FC236}">
                <a16:creationId xmlns:a16="http://schemas.microsoft.com/office/drawing/2014/main" id="{1EA45231-B0E1-435F-8EAB-8A73D1CD9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10599" y="6487058"/>
            <a:ext cx="1222732" cy="365125"/>
          </a:xfrm>
        </p:spPr>
        <p:txBody>
          <a:bodyPr/>
          <a:lstStyle/>
          <a:p>
            <a:fld id="{18D98F66-8C19-4B33-BAEA-95C8605606D7}" type="slidenum">
              <a:rPr lang="pt-PT" smtClean="0"/>
              <a:t>‹nº›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00832038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88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squema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tângulo 18">
            <a:extLst>
              <a:ext uri="{FF2B5EF4-FFF2-40B4-BE49-F238E27FC236}">
                <a16:creationId xmlns:a16="http://schemas.microsoft.com/office/drawing/2014/main" id="{604D93CD-34E8-4A21-9010-0DE16AE546BC}"/>
              </a:ext>
            </a:extLst>
          </p:cNvPr>
          <p:cNvSpPr/>
          <p:nvPr userDrawn="1"/>
        </p:nvSpPr>
        <p:spPr>
          <a:xfrm>
            <a:off x="838200" y="1681480"/>
            <a:ext cx="3733800" cy="94654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4C2B983A-41F4-4EF6-B109-595A2C8B26B0}"/>
              </a:ext>
            </a:extLst>
          </p:cNvPr>
          <p:cNvSpPr/>
          <p:nvPr userDrawn="1"/>
        </p:nvSpPr>
        <p:spPr>
          <a:xfrm>
            <a:off x="4572000" y="1538654"/>
            <a:ext cx="3947746" cy="4044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29B3940F-B791-4C43-AA20-9B2293B2F355}"/>
              </a:ext>
            </a:extLst>
          </p:cNvPr>
          <p:cNvSpPr/>
          <p:nvPr userDrawn="1"/>
        </p:nvSpPr>
        <p:spPr>
          <a:xfrm>
            <a:off x="144466" y="130090"/>
            <a:ext cx="4360775" cy="1020238"/>
          </a:xfrm>
          <a:prstGeom prst="rect">
            <a:avLst/>
          </a:prstGeom>
          <a:solidFill>
            <a:schemeClr val="accent2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B50D438-3238-48C9-BCBB-6E5222C6B3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479" y="341269"/>
            <a:ext cx="4396154" cy="708660"/>
          </a:xfrm>
        </p:spPr>
        <p:txBody>
          <a:bodyPr>
            <a:normAutofit/>
          </a:bodyPr>
          <a:lstStyle>
            <a:lvl1pPr>
              <a:defRPr sz="3500"/>
            </a:lvl1pPr>
          </a:lstStyle>
          <a:p>
            <a:r>
              <a:rPr lang="pt-PT" dirty="0" err="1"/>
              <a:t>Cliqu</a:t>
            </a:r>
            <a:endParaRPr lang="pt-PT" dirty="0"/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E9872A4B-4320-4B98-8424-CA928F754A7A}"/>
              </a:ext>
            </a:extLst>
          </p:cNvPr>
          <p:cNvSpPr txBox="1"/>
          <p:nvPr userDrawn="1"/>
        </p:nvSpPr>
        <p:spPr>
          <a:xfrm>
            <a:off x="114301" y="1309701"/>
            <a:ext cx="434789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PT" sz="2200" dirty="0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A30DB7C6-F679-4B14-8EF0-A82A314E1B9E}"/>
              </a:ext>
            </a:extLst>
          </p:cNvPr>
          <p:cNvSpPr/>
          <p:nvPr userDrawn="1"/>
        </p:nvSpPr>
        <p:spPr>
          <a:xfrm>
            <a:off x="0" y="6286500"/>
            <a:ext cx="9144000" cy="571475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36E27F8F-5F1A-4158-9EC4-0F39028A0193}"/>
              </a:ext>
            </a:extLst>
          </p:cNvPr>
          <p:cNvSpPr txBox="1">
            <a:spLocks/>
          </p:cNvSpPr>
          <p:nvPr userDrawn="1"/>
        </p:nvSpPr>
        <p:spPr>
          <a:xfrm>
            <a:off x="162561" y="1776134"/>
            <a:ext cx="4189608" cy="482695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8000" kern="12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200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5B5B8DA3-F5A9-4A2B-B9B2-6D46E02607FB}"/>
              </a:ext>
            </a:extLst>
          </p:cNvPr>
          <p:cNvSpPr txBox="1">
            <a:spLocks/>
          </p:cNvSpPr>
          <p:nvPr userDrawn="1"/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8D98F66-8C19-4B33-BAEA-95C8605606D7}" type="slidenum">
              <a:rPr lang="pt-PT" smtClean="0"/>
              <a:pPr/>
              <a:t>‹nº›</a:t>
            </a:fld>
            <a:endParaRPr lang="pt-PT"/>
          </a:p>
        </p:txBody>
      </p:sp>
      <p:sp>
        <p:nvSpPr>
          <p:cNvPr id="15" name="Rectangle 6">
            <a:extLst>
              <a:ext uri="{FF2B5EF4-FFF2-40B4-BE49-F238E27FC236}">
                <a16:creationId xmlns:a16="http://schemas.microsoft.com/office/drawing/2014/main" id="{28EF4531-DD19-4501-9837-C010D17A335C}"/>
              </a:ext>
            </a:extLst>
          </p:cNvPr>
          <p:cNvSpPr/>
          <p:nvPr userDrawn="1"/>
        </p:nvSpPr>
        <p:spPr>
          <a:xfrm>
            <a:off x="2382" y="6487538"/>
            <a:ext cx="9141619" cy="37046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Marcador de Posição da Data 24">
            <a:extLst>
              <a:ext uri="{FF2B5EF4-FFF2-40B4-BE49-F238E27FC236}">
                <a16:creationId xmlns:a16="http://schemas.microsoft.com/office/drawing/2014/main" id="{1C0ACC19-FF1D-4D4D-9AA4-4E301F1F097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669" y="6487538"/>
            <a:ext cx="1787455" cy="365124"/>
          </a:xfrm>
        </p:spPr>
        <p:txBody>
          <a:bodyPr/>
          <a:lstStyle/>
          <a:p>
            <a:r>
              <a:rPr lang="pt-PT"/>
              <a:t>31/07/2018</a:t>
            </a:r>
            <a:endParaRPr lang="pt-PT" dirty="0"/>
          </a:p>
        </p:txBody>
      </p:sp>
      <p:sp>
        <p:nvSpPr>
          <p:cNvPr id="26" name="Marcador de Posição do Rodapé 25">
            <a:extLst>
              <a:ext uri="{FF2B5EF4-FFF2-40B4-BE49-F238E27FC236}">
                <a16:creationId xmlns:a16="http://schemas.microsoft.com/office/drawing/2014/main" id="{2CD4B5AB-37F9-4ED6-96C2-E1BADDEE74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817398" y="6487538"/>
            <a:ext cx="6093201" cy="370462"/>
          </a:xfrm>
        </p:spPr>
        <p:txBody>
          <a:bodyPr/>
          <a:lstStyle/>
          <a:p>
            <a:r>
              <a:rPr lang="en-US"/>
              <a:t>Phenomenology of the minimal B - L extension of the Standard Model</a:t>
            </a:r>
            <a:endParaRPr lang="pt-PT" dirty="0"/>
          </a:p>
        </p:txBody>
      </p:sp>
      <p:sp>
        <p:nvSpPr>
          <p:cNvPr id="27" name="Marcador de Posição do Número do Diapositivo 26">
            <a:extLst>
              <a:ext uri="{FF2B5EF4-FFF2-40B4-BE49-F238E27FC236}">
                <a16:creationId xmlns:a16="http://schemas.microsoft.com/office/drawing/2014/main" id="{C3135A0C-E350-48D0-8180-7CFE365DD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10599" y="6487058"/>
            <a:ext cx="1222732" cy="365125"/>
          </a:xfrm>
        </p:spPr>
        <p:txBody>
          <a:bodyPr/>
          <a:lstStyle/>
          <a:p>
            <a:fld id="{18D98F66-8C19-4B33-BAEA-95C8605606D7}" type="slidenum">
              <a:rPr lang="pt-PT" smtClean="0"/>
              <a:t>‹nº›</a:t>
            </a:fld>
            <a:endParaRPr lang="pt-PT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10813A4C-D1F8-468D-A412-FD0107069947}"/>
              </a:ext>
            </a:extLst>
          </p:cNvPr>
          <p:cNvSpPr/>
          <p:nvPr userDrawn="1"/>
        </p:nvSpPr>
        <p:spPr>
          <a:xfrm>
            <a:off x="143287" y="123092"/>
            <a:ext cx="4360775" cy="6268915"/>
          </a:xfrm>
          <a:prstGeom prst="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41328603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Esquema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tângulo 18">
            <a:extLst>
              <a:ext uri="{FF2B5EF4-FFF2-40B4-BE49-F238E27FC236}">
                <a16:creationId xmlns:a16="http://schemas.microsoft.com/office/drawing/2014/main" id="{604D93CD-34E8-4A21-9010-0DE16AE546BC}"/>
              </a:ext>
            </a:extLst>
          </p:cNvPr>
          <p:cNvSpPr/>
          <p:nvPr userDrawn="1"/>
        </p:nvSpPr>
        <p:spPr>
          <a:xfrm>
            <a:off x="838200" y="1681480"/>
            <a:ext cx="3733800" cy="94654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4C2B983A-41F4-4EF6-B109-595A2C8B26B0}"/>
              </a:ext>
            </a:extLst>
          </p:cNvPr>
          <p:cNvSpPr/>
          <p:nvPr userDrawn="1"/>
        </p:nvSpPr>
        <p:spPr>
          <a:xfrm>
            <a:off x="4572000" y="1538654"/>
            <a:ext cx="3947746" cy="4044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29B3940F-B791-4C43-AA20-9B2293B2F355}"/>
              </a:ext>
            </a:extLst>
          </p:cNvPr>
          <p:cNvSpPr/>
          <p:nvPr userDrawn="1"/>
        </p:nvSpPr>
        <p:spPr>
          <a:xfrm>
            <a:off x="144466" y="130090"/>
            <a:ext cx="8855055" cy="708660"/>
          </a:xfrm>
          <a:prstGeom prst="rect">
            <a:avLst/>
          </a:prstGeom>
          <a:solidFill>
            <a:schemeClr val="accent2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B50D438-3238-48C9-BCBB-6E5222C6B3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287" y="112241"/>
            <a:ext cx="8855055" cy="708660"/>
          </a:xfrm>
        </p:spPr>
        <p:txBody>
          <a:bodyPr>
            <a:normAutofit/>
          </a:bodyPr>
          <a:lstStyle>
            <a:lvl1pPr>
              <a:defRPr sz="3500"/>
            </a:lvl1pPr>
          </a:lstStyle>
          <a:p>
            <a:r>
              <a:rPr lang="pt-PT" dirty="0" err="1"/>
              <a:t>Cliqu</a:t>
            </a:r>
            <a:endParaRPr lang="pt-PT" dirty="0"/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E9872A4B-4320-4B98-8424-CA928F754A7A}"/>
              </a:ext>
            </a:extLst>
          </p:cNvPr>
          <p:cNvSpPr txBox="1"/>
          <p:nvPr userDrawn="1"/>
        </p:nvSpPr>
        <p:spPr>
          <a:xfrm>
            <a:off x="114301" y="1309701"/>
            <a:ext cx="434789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PT" sz="2200" dirty="0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A30DB7C6-F679-4B14-8EF0-A82A314E1B9E}"/>
              </a:ext>
            </a:extLst>
          </p:cNvPr>
          <p:cNvSpPr/>
          <p:nvPr userDrawn="1"/>
        </p:nvSpPr>
        <p:spPr>
          <a:xfrm>
            <a:off x="0" y="6286500"/>
            <a:ext cx="9144000" cy="571475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36E27F8F-5F1A-4158-9EC4-0F39028A0193}"/>
              </a:ext>
            </a:extLst>
          </p:cNvPr>
          <p:cNvSpPr txBox="1">
            <a:spLocks/>
          </p:cNvSpPr>
          <p:nvPr userDrawn="1"/>
        </p:nvSpPr>
        <p:spPr>
          <a:xfrm>
            <a:off x="162561" y="866022"/>
            <a:ext cx="8770424" cy="177698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8000" kern="12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200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5B5B8DA3-F5A9-4A2B-B9B2-6D46E02607FB}"/>
              </a:ext>
            </a:extLst>
          </p:cNvPr>
          <p:cNvSpPr txBox="1">
            <a:spLocks/>
          </p:cNvSpPr>
          <p:nvPr userDrawn="1"/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8D98F66-8C19-4B33-BAEA-95C8605606D7}" type="slidenum">
              <a:rPr lang="pt-PT" smtClean="0"/>
              <a:pPr/>
              <a:t>‹nº›</a:t>
            </a:fld>
            <a:endParaRPr lang="pt-PT"/>
          </a:p>
        </p:txBody>
      </p:sp>
      <p:sp>
        <p:nvSpPr>
          <p:cNvPr id="15" name="Rectangle 6">
            <a:extLst>
              <a:ext uri="{FF2B5EF4-FFF2-40B4-BE49-F238E27FC236}">
                <a16:creationId xmlns:a16="http://schemas.microsoft.com/office/drawing/2014/main" id="{28EF4531-DD19-4501-9837-C010D17A335C}"/>
              </a:ext>
            </a:extLst>
          </p:cNvPr>
          <p:cNvSpPr/>
          <p:nvPr userDrawn="1"/>
        </p:nvSpPr>
        <p:spPr>
          <a:xfrm>
            <a:off x="2382" y="6487538"/>
            <a:ext cx="9141619" cy="37046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Marcador de Posição da Data 24">
            <a:extLst>
              <a:ext uri="{FF2B5EF4-FFF2-40B4-BE49-F238E27FC236}">
                <a16:creationId xmlns:a16="http://schemas.microsoft.com/office/drawing/2014/main" id="{1C0ACC19-FF1D-4D4D-9AA4-4E301F1F097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669" y="6487538"/>
            <a:ext cx="1787455" cy="365124"/>
          </a:xfrm>
        </p:spPr>
        <p:txBody>
          <a:bodyPr/>
          <a:lstStyle/>
          <a:p>
            <a:r>
              <a:rPr lang="pt-PT"/>
              <a:t>31/07/2018</a:t>
            </a:r>
            <a:endParaRPr lang="pt-PT" dirty="0"/>
          </a:p>
        </p:txBody>
      </p:sp>
      <p:sp>
        <p:nvSpPr>
          <p:cNvPr id="26" name="Marcador de Posição do Rodapé 25">
            <a:extLst>
              <a:ext uri="{FF2B5EF4-FFF2-40B4-BE49-F238E27FC236}">
                <a16:creationId xmlns:a16="http://schemas.microsoft.com/office/drawing/2014/main" id="{2CD4B5AB-37F9-4ED6-96C2-E1BADDEE74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817398" y="6487538"/>
            <a:ext cx="6093201" cy="370462"/>
          </a:xfrm>
        </p:spPr>
        <p:txBody>
          <a:bodyPr/>
          <a:lstStyle/>
          <a:p>
            <a:r>
              <a:rPr lang="en-US"/>
              <a:t>Phenomenology of the minimal B - L extension of the Standard Model</a:t>
            </a:r>
            <a:endParaRPr lang="pt-PT" dirty="0"/>
          </a:p>
        </p:txBody>
      </p:sp>
      <p:sp>
        <p:nvSpPr>
          <p:cNvPr id="27" name="Marcador de Posição do Número do Diapositivo 26">
            <a:extLst>
              <a:ext uri="{FF2B5EF4-FFF2-40B4-BE49-F238E27FC236}">
                <a16:creationId xmlns:a16="http://schemas.microsoft.com/office/drawing/2014/main" id="{C3135A0C-E350-48D0-8180-7CFE365DD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10599" y="6487058"/>
            <a:ext cx="1222732" cy="365125"/>
          </a:xfrm>
        </p:spPr>
        <p:txBody>
          <a:bodyPr/>
          <a:lstStyle/>
          <a:p>
            <a:fld id="{18D98F66-8C19-4B33-BAEA-95C8605606D7}" type="slidenum">
              <a:rPr lang="pt-PT" smtClean="0"/>
              <a:t>‹nº›</a:t>
            </a:fld>
            <a:endParaRPr lang="pt-PT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10813A4C-D1F8-468D-A412-FD0107069947}"/>
              </a:ext>
            </a:extLst>
          </p:cNvPr>
          <p:cNvSpPr/>
          <p:nvPr userDrawn="1"/>
        </p:nvSpPr>
        <p:spPr>
          <a:xfrm>
            <a:off x="143287" y="123093"/>
            <a:ext cx="8856234" cy="1898747"/>
          </a:xfrm>
          <a:prstGeom prst="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29092116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>
            <a:extLst>
              <a:ext uri="{FF2B5EF4-FFF2-40B4-BE49-F238E27FC236}">
                <a16:creationId xmlns:a16="http://schemas.microsoft.com/office/drawing/2014/main" id="{3350D64A-2DA7-4B15-B2FD-DC986F3E44D1}"/>
              </a:ext>
            </a:extLst>
          </p:cNvPr>
          <p:cNvSpPr/>
          <p:nvPr userDrawn="1"/>
        </p:nvSpPr>
        <p:spPr>
          <a:xfrm>
            <a:off x="822961" y="1661746"/>
            <a:ext cx="7586402" cy="123092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5080"/>
          </a:xfrm>
        </p:spPr>
        <p:txBody>
          <a:bodyPr>
            <a:normAutofit/>
          </a:bodyPr>
          <a:lstStyle>
            <a:lvl1pPr>
              <a:defRPr sz="3500"/>
            </a:lvl1pPr>
          </a:lstStyle>
          <a:p>
            <a:r>
              <a:rPr lang="pt-PT" dirty="0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923" y="1274404"/>
            <a:ext cx="8994531" cy="5056058"/>
          </a:xfrm>
        </p:spPr>
        <p:txBody>
          <a:bodyPr/>
          <a:lstStyle/>
          <a:p>
            <a:pPr lvl="0"/>
            <a:r>
              <a:rPr lang="pt-PT" dirty="0"/>
              <a:t>Editar os estilos de texto do Modelo Global</a:t>
            </a:r>
          </a:p>
          <a:p>
            <a:pPr lvl="1"/>
            <a:r>
              <a:rPr lang="pt-PT" dirty="0"/>
              <a:t>Segundo nível</a:t>
            </a:r>
          </a:p>
          <a:p>
            <a:pPr lvl="2"/>
            <a:r>
              <a:rPr lang="pt-PT" dirty="0"/>
              <a:t>Terceiro nível</a:t>
            </a:r>
          </a:p>
          <a:p>
            <a:pPr lvl="3"/>
            <a:r>
              <a:rPr lang="pt-PT" dirty="0"/>
              <a:t>Quarto nível</a:t>
            </a:r>
          </a:p>
          <a:p>
            <a:pPr lvl="4"/>
            <a:r>
              <a:rPr lang="pt-PT" dirty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PT"/>
              <a:t>31/07/2018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Phenomenology of the minimal B - L extension of the Standard Model</a:t>
            </a:r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98F66-8C19-4B33-BAEA-95C8605606D7}" type="slidenum">
              <a:rPr lang="pt-PT" smtClean="0"/>
              <a:t>‹nº›</a:t>
            </a:fld>
            <a:endParaRPr lang="pt-PT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8B696090-09E0-48A9-9D88-85335AE7D46F}"/>
              </a:ext>
            </a:extLst>
          </p:cNvPr>
          <p:cNvSpPr/>
          <p:nvPr userDrawn="1"/>
        </p:nvSpPr>
        <p:spPr>
          <a:xfrm>
            <a:off x="0" y="6286500"/>
            <a:ext cx="9144000" cy="571475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1885171F-A728-4A6E-A271-BF112B774C7F}"/>
              </a:ext>
            </a:extLst>
          </p:cNvPr>
          <p:cNvSpPr txBox="1">
            <a:spLocks/>
          </p:cNvSpPr>
          <p:nvPr userDrawn="1"/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8D98F66-8C19-4B33-BAEA-95C8605606D7}" type="slidenum">
              <a:rPr lang="pt-PT" smtClean="0"/>
              <a:pPr/>
              <a:t>‹nº›</a:t>
            </a:fld>
            <a:endParaRPr lang="pt-PT"/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78B7413C-5790-47E9-9464-AD104C9BAA09}"/>
              </a:ext>
            </a:extLst>
          </p:cNvPr>
          <p:cNvSpPr/>
          <p:nvPr userDrawn="1"/>
        </p:nvSpPr>
        <p:spPr>
          <a:xfrm>
            <a:off x="2382" y="6487538"/>
            <a:ext cx="9141619" cy="37046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Marcador de Posição da Data 24">
            <a:extLst>
              <a:ext uri="{FF2B5EF4-FFF2-40B4-BE49-F238E27FC236}">
                <a16:creationId xmlns:a16="http://schemas.microsoft.com/office/drawing/2014/main" id="{46D34CD0-609B-4DBE-882E-BFAB682E310D}"/>
              </a:ext>
            </a:extLst>
          </p:cNvPr>
          <p:cNvSpPr txBox="1">
            <a:spLocks/>
          </p:cNvSpPr>
          <p:nvPr userDrawn="1"/>
        </p:nvSpPr>
        <p:spPr>
          <a:xfrm>
            <a:off x="10669" y="6487538"/>
            <a:ext cx="1787455" cy="365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PT" dirty="0"/>
          </a:p>
        </p:txBody>
      </p:sp>
      <p:sp>
        <p:nvSpPr>
          <p:cNvPr id="13" name="Marcador de Posição do Número do Diapositivo 26">
            <a:extLst>
              <a:ext uri="{FF2B5EF4-FFF2-40B4-BE49-F238E27FC236}">
                <a16:creationId xmlns:a16="http://schemas.microsoft.com/office/drawing/2014/main" id="{5B45F6B5-E860-4731-B17E-173D9D7607F6}"/>
              </a:ext>
            </a:extLst>
          </p:cNvPr>
          <p:cNvSpPr txBox="1">
            <a:spLocks/>
          </p:cNvSpPr>
          <p:nvPr userDrawn="1"/>
        </p:nvSpPr>
        <p:spPr>
          <a:xfrm>
            <a:off x="7910599" y="6487058"/>
            <a:ext cx="12227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7897103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cçã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PT"/>
              <a:t>31/07/2018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Phenomenology of the minimal B - L extension of the Standard Model</a:t>
            </a:r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98F66-8C19-4B33-BAEA-95C8605606D7}" type="slidenum">
              <a:rPr lang="pt-PT" smtClean="0"/>
              <a:t>‹nº›</a:t>
            </a:fld>
            <a:endParaRPr lang="pt-PT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tângulo 9">
            <a:extLst>
              <a:ext uri="{FF2B5EF4-FFF2-40B4-BE49-F238E27FC236}">
                <a16:creationId xmlns:a16="http://schemas.microsoft.com/office/drawing/2014/main" id="{9B26FC97-20DA-41F5-9260-FDFF64ABFE65}"/>
              </a:ext>
            </a:extLst>
          </p:cNvPr>
          <p:cNvSpPr/>
          <p:nvPr userDrawn="1"/>
        </p:nvSpPr>
        <p:spPr>
          <a:xfrm>
            <a:off x="0" y="6286500"/>
            <a:ext cx="9144000" cy="571475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BFA54884-D591-40DB-811D-3D13C80B50E7}"/>
              </a:ext>
            </a:extLst>
          </p:cNvPr>
          <p:cNvSpPr txBox="1">
            <a:spLocks/>
          </p:cNvSpPr>
          <p:nvPr userDrawn="1"/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8D98F66-8C19-4B33-BAEA-95C8605606D7}" type="slidenum">
              <a:rPr lang="pt-PT" smtClean="0"/>
              <a:pPr/>
              <a:t>‹nº›</a:t>
            </a:fld>
            <a:endParaRPr lang="pt-PT"/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E5025CC7-E52B-4321-977C-8D4F72747ACA}"/>
              </a:ext>
            </a:extLst>
          </p:cNvPr>
          <p:cNvSpPr/>
          <p:nvPr userDrawn="1"/>
        </p:nvSpPr>
        <p:spPr>
          <a:xfrm>
            <a:off x="2382" y="6487538"/>
            <a:ext cx="9141619" cy="37046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Marcador de Posição da Data 24">
            <a:extLst>
              <a:ext uri="{FF2B5EF4-FFF2-40B4-BE49-F238E27FC236}">
                <a16:creationId xmlns:a16="http://schemas.microsoft.com/office/drawing/2014/main" id="{0A531600-4637-4194-9C32-6A43B95D8993}"/>
              </a:ext>
            </a:extLst>
          </p:cNvPr>
          <p:cNvSpPr txBox="1">
            <a:spLocks/>
          </p:cNvSpPr>
          <p:nvPr userDrawn="1"/>
        </p:nvSpPr>
        <p:spPr>
          <a:xfrm>
            <a:off x="10669" y="6487538"/>
            <a:ext cx="1787455" cy="365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PT" dirty="0"/>
          </a:p>
        </p:txBody>
      </p:sp>
      <p:sp>
        <p:nvSpPr>
          <p:cNvPr id="14" name="Marcador de Posição do Número do Diapositivo 26">
            <a:extLst>
              <a:ext uri="{FF2B5EF4-FFF2-40B4-BE49-F238E27FC236}">
                <a16:creationId xmlns:a16="http://schemas.microsoft.com/office/drawing/2014/main" id="{1D0DAFC3-75E8-427E-97B9-425AF002A35F}"/>
              </a:ext>
            </a:extLst>
          </p:cNvPr>
          <p:cNvSpPr txBox="1">
            <a:spLocks/>
          </p:cNvSpPr>
          <p:nvPr userDrawn="1"/>
        </p:nvSpPr>
        <p:spPr>
          <a:xfrm>
            <a:off x="7910599" y="6487058"/>
            <a:ext cx="12227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5906931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4"/>
            <a:ext cx="3703320" cy="4023360"/>
          </a:xfrm>
        </p:spPr>
        <p:txBody>
          <a:bodyPr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6"/>
            <a:ext cx="3703320" cy="4023359"/>
          </a:xfrm>
        </p:spPr>
        <p:txBody>
          <a:bodyPr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PT"/>
              <a:t>31/07/2018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Phenomenology of the minimal B - L extension of the Standard Model</a:t>
            </a:r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98F66-8C19-4B33-BAEA-95C8605606D7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3349750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4"/>
            <a:ext cx="3703320" cy="3286760"/>
          </a:xfrm>
        </p:spPr>
        <p:txBody>
          <a:bodyPr/>
          <a:lstStyle/>
          <a:p>
            <a:pPr lvl="0"/>
            <a:r>
              <a:rPr lang="pt-PT" dirty="0"/>
              <a:t>Editar os estilos de texto do Modelo Global</a:t>
            </a:r>
          </a:p>
          <a:p>
            <a:pPr lvl="1"/>
            <a:r>
              <a:rPr lang="pt-PT" dirty="0"/>
              <a:t>Segundo nível</a:t>
            </a:r>
          </a:p>
          <a:p>
            <a:pPr lvl="2"/>
            <a:r>
              <a:rPr lang="pt-PT" dirty="0"/>
              <a:t>Terceiro nível</a:t>
            </a:r>
          </a:p>
          <a:p>
            <a:pPr lvl="3"/>
            <a:r>
              <a:rPr lang="pt-PT" dirty="0"/>
              <a:t>Quarto nível</a:t>
            </a:r>
          </a:p>
          <a:p>
            <a:pPr lvl="4"/>
            <a:r>
              <a:rPr lang="pt-PT" dirty="0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286760"/>
          </a:xfrm>
        </p:spPr>
        <p:txBody>
          <a:bodyPr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PT"/>
              <a:t>31/07/2018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Phenomenology of the minimal B - L extension of the Standard Model</a:t>
            </a:r>
            <a:endParaRPr lang="pt-P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98F66-8C19-4B33-BAEA-95C8605606D7}" type="slidenum">
              <a:rPr lang="pt-PT" smtClean="0"/>
              <a:t>‹nº›</a:t>
            </a:fld>
            <a:endParaRPr lang="pt-PT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ABAEC2EA-FDAE-4CF6-BED5-13B15B9F693C}"/>
              </a:ext>
            </a:extLst>
          </p:cNvPr>
          <p:cNvSpPr/>
          <p:nvPr userDrawn="1"/>
        </p:nvSpPr>
        <p:spPr>
          <a:xfrm>
            <a:off x="0" y="6286500"/>
            <a:ext cx="9144000" cy="571475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FEF29D92-2EF7-48D4-A7F9-292EC8998FE4}"/>
              </a:ext>
            </a:extLst>
          </p:cNvPr>
          <p:cNvSpPr txBox="1">
            <a:spLocks/>
          </p:cNvSpPr>
          <p:nvPr userDrawn="1"/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8D98F66-8C19-4B33-BAEA-95C8605606D7}" type="slidenum">
              <a:rPr lang="pt-PT" smtClean="0"/>
              <a:pPr/>
              <a:t>‹nº›</a:t>
            </a:fld>
            <a:endParaRPr lang="pt-PT"/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28970957-3CD7-4F20-AF8E-4512238AA3DB}"/>
              </a:ext>
            </a:extLst>
          </p:cNvPr>
          <p:cNvSpPr/>
          <p:nvPr userDrawn="1"/>
        </p:nvSpPr>
        <p:spPr>
          <a:xfrm>
            <a:off x="2382" y="6487538"/>
            <a:ext cx="9141619" cy="37046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Marcador de Posição da Data 24">
            <a:extLst>
              <a:ext uri="{FF2B5EF4-FFF2-40B4-BE49-F238E27FC236}">
                <a16:creationId xmlns:a16="http://schemas.microsoft.com/office/drawing/2014/main" id="{1A54320F-D033-4B99-A09A-CADCC577C23A}"/>
              </a:ext>
            </a:extLst>
          </p:cNvPr>
          <p:cNvSpPr txBox="1">
            <a:spLocks/>
          </p:cNvSpPr>
          <p:nvPr userDrawn="1"/>
        </p:nvSpPr>
        <p:spPr>
          <a:xfrm>
            <a:off x="10669" y="6487538"/>
            <a:ext cx="1787455" cy="365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PT" dirty="0"/>
          </a:p>
        </p:txBody>
      </p:sp>
      <p:sp>
        <p:nvSpPr>
          <p:cNvPr id="15" name="Marcador de Posição do Número do Diapositivo 26">
            <a:extLst>
              <a:ext uri="{FF2B5EF4-FFF2-40B4-BE49-F238E27FC236}">
                <a16:creationId xmlns:a16="http://schemas.microsoft.com/office/drawing/2014/main" id="{B81BF4FD-CBBD-4983-B1F3-D25190C38ABC}"/>
              </a:ext>
            </a:extLst>
          </p:cNvPr>
          <p:cNvSpPr txBox="1">
            <a:spLocks/>
          </p:cNvSpPr>
          <p:nvPr userDrawn="1"/>
        </p:nvSpPr>
        <p:spPr>
          <a:xfrm>
            <a:off x="7910599" y="6487058"/>
            <a:ext cx="12227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9940846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PT"/>
              <a:t>31/07/2018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Phenomenology of the minimal B - L extension of the Standard Model</a:t>
            </a:r>
            <a:endParaRPr lang="pt-P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98F66-8C19-4B33-BAEA-95C8605606D7}" type="slidenum">
              <a:rPr lang="pt-PT" smtClean="0"/>
              <a:t>‹nº›</a:t>
            </a:fld>
            <a:endParaRPr lang="pt-PT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25EBF9AF-DC6F-4940-8FF2-D4459866B52A}"/>
              </a:ext>
            </a:extLst>
          </p:cNvPr>
          <p:cNvSpPr/>
          <p:nvPr userDrawn="1"/>
        </p:nvSpPr>
        <p:spPr>
          <a:xfrm>
            <a:off x="0" y="6286500"/>
            <a:ext cx="9144000" cy="571475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2CFCCE9-D73F-4EA2-B7D1-E4F4C94E7B65}"/>
              </a:ext>
            </a:extLst>
          </p:cNvPr>
          <p:cNvSpPr txBox="1">
            <a:spLocks/>
          </p:cNvSpPr>
          <p:nvPr userDrawn="1"/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8D98F66-8C19-4B33-BAEA-95C8605606D7}" type="slidenum">
              <a:rPr lang="pt-PT" smtClean="0"/>
              <a:pPr/>
              <a:t>‹nº›</a:t>
            </a:fld>
            <a:endParaRPr lang="pt-PT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ACDC031B-E266-4908-8CC6-D226013706AE}"/>
              </a:ext>
            </a:extLst>
          </p:cNvPr>
          <p:cNvSpPr/>
          <p:nvPr userDrawn="1"/>
        </p:nvSpPr>
        <p:spPr>
          <a:xfrm>
            <a:off x="2382" y="6487538"/>
            <a:ext cx="9141619" cy="37046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Marcador de Posição da Data 24">
            <a:extLst>
              <a:ext uri="{FF2B5EF4-FFF2-40B4-BE49-F238E27FC236}">
                <a16:creationId xmlns:a16="http://schemas.microsoft.com/office/drawing/2014/main" id="{00A59FD3-4A9F-48CD-9063-90CC17907B57}"/>
              </a:ext>
            </a:extLst>
          </p:cNvPr>
          <p:cNvSpPr txBox="1">
            <a:spLocks/>
          </p:cNvSpPr>
          <p:nvPr userDrawn="1"/>
        </p:nvSpPr>
        <p:spPr>
          <a:xfrm>
            <a:off x="10669" y="6487538"/>
            <a:ext cx="1787455" cy="365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1417C57-669E-47E1-8E1A-F198EFFBFF7B}" type="datetime1">
              <a:rPr lang="pt-PT" smtClean="0"/>
              <a:pPr/>
              <a:t>28/07/2018</a:t>
            </a:fld>
            <a:endParaRPr lang="pt-PT" dirty="0"/>
          </a:p>
        </p:txBody>
      </p:sp>
      <p:sp>
        <p:nvSpPr>
          <p:cNvPr id="10" name="Marcador de Posição do Número do Diapositivo 26">
            <a:extLst>
              <a:ext uri="{FF2B5EF4-FFF2-40B4-BE49-F238E27FC236}">
                <a16:creationId xmlns:a16="http://schemas.microsoft.com/office/drawing/2014/main" id="{2D8B060D-6522-46BB-B821-EA24566F53BC}"/>
              </a:ext>
            </a:extLst>
          </p:cNvPr>
          <p:cNvSpPr txBox="1">
            <a:spLocks/>
          </p:cNvSpPr>
          <p:nvPr userDrawn="1"/>
        </p:nvSpPr>
        <p:spPr>
          <a:xfrm>
            <a:off x="7910599" y="6487058"/>
            <a:ext cx="12227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8D98F66-8C19-4B33-BAEA-95C8605606D7}" type="slidenum">
              <a:rPr lang="pt-PT" smtClean="0"/>
              <a:pPr/>
              <a:t>‹nº›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7106361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PT"/>
              <a:t>31/07/2018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Phenomenology of the minimal B - L extension of the Standard Model</a:t>
            </a:r>
            <a:endParaRPr lang="pt-P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98F66-8C19-4B33-BAEA-95C8605606D7}" type="slidenum">
              <a:rPr lang="pt-PT" smtClean="0"/>
              <a:t>‹nº›</a:t>
            </a:fld>
            <a:endParaRPr lang="pt-PT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68DE241E-48CC-487C-B2D9-835C6A6E3837}"/>
              </a:ext>
            </a:extLst>
          </p:cNvPr>
          <p:cNvSpPr/>
          <p:nvPr userDrawn="1"/>
        </p:nvSpPr>
        <p:spPr>
          <a:xfrm>
            <a:off x="0" y="6286500"/>
            <a:ext cx="9144000" cy="571475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F404F0A5-4649-44BD-8055-89BB936C714A}"/>
              </a:ext>
            </a:extLst>
          </p:cNvPr>
          <p:cNvSpPr txBox="1">
            <a:spLocks/>
          </p:cNvSpPr>
          <p:nvPr userDrawn="1"/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8D98F66-8C19-4B33-BAEA-95C8605606D7}" type="slidenum">
              <a:rPr lang="pt-PT" smtClean="0"/>
              <a:pPr/>
              <a:t>‹nº›</a:t>
            </a:fld>
            <a:endParaRPr lang="pt-PT"/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E2A7FC49-EEC4-45A1-BDF1-29D13D101358}"/>
              </a:ext>
            </a:extLst>
          </p:cNvPr>
          <p:cNvSpPr/>
          <p:nvPr userDrawn="1"/>
        </p:nvSpPr>
        <p:spPr>
          <a:xfrm>
            <a:off x="2382" y="6487538"/>
            <a:ext cx="9141619" cy="37046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PT" dirty="0"/>
          </a:p>
        </p:txBody>
      </p:sp>
      <p:sp>
        <p:nvSpPr>
          <p:cNvPr id="13" name="Marcador de Posição da Data 24">
            <a:extLst>
              <a:ext uri="{FF2B5EF4-FFF2-40B4-BE49-F238E27FC236}">
                <a16:creationId xmlns:a16="http://schemas.microsoft.com/office/drawing/2014/main" id="{559DD09F-1DF4-4B1A-AB2D-F736DDCD18E0}"/>
              </a:ext>
            </a:extLst>
          </p:cNvPr>
          <p:cNvSpPr txBox="1">
            <a:spLocks/>
          </p:cNvSpPr>
          <p:nvPr userDrawn="1"/>
        </p:nvSpPr>
        <p:spPr>
          <a:xfrm>
            <a:off x="10669" y="6487538"/>
            <a:ext cx="1787455" cy="365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PT" dirty="0"/>
          </a:p>
        </p:txBody>
      </p:sp>
      <p:sp>
        <p:nvSpPr>
          <p:cNvPr id="14" name="Marcador de Posição do Número do Diapositivo 26">
            <a:extLst>
              <a:ext uri="{FF2B5EF4-FFF2-40B4-BE49-F238E27FC236}">
                <a16:creationId xmlns:a16="http://schemas.microsoft.com/office/drawing/2014/main" id="{C49B88CC-B4DC-4885-AD9D-95A266171CC8}"/>
              </a:ext>
            </a:extLst>
          </p:cNvPr>
          <p:cNvSpPr txBox="1">
            <a:spLocks/>
          </p:cNvSpPr>
          <p:nvPr userDrawn="1"/>
        </p:nvSpPr>
        <p:spPr>
          <a:xfrm>
            <a:off x="7910599" y="6487058"/>
            <a:ext cx="12227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1883979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0237" y="731520"/>
            <a:ext cx="5009393" cy="5257800"/>
          </a:xfrm>
        </p:spPr>
        <p:txBody>
          <a:bodyPr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pt-PT"/>
              <a:t>31/07/2018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Phenomenology of the minimal B - L extension of the Standard Model</a:t>
            </a:r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8D98F66-8C19-4B33-BAEA-95C8605606D7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3574720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9520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59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PT"/>
              <a:t>31/07/2018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Phenomenology of the minimal B - L extension of the Standard Model</a:t>
            </a:r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98F66-8C19-4B33-BAEA-95C8605606D7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3918908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914400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5"/>
            <a:ext cx="9144001" cy="65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r>
              <a:rPr lang="pt-PT"/>
              <a:t>31/07/2018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Phenomenology of the minimal B - L extension of the Standard Model</a:t>
            </a:r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18D98F66-8C19-4B33-BAEA-95C8605606D7}" type="slidenum">
              <a:rPr lang="pt-PT" smtClean="0"/>
              <a:t>‹nº›</a:t>
            </a:fld>
            <a:endParaRPr lang="pt-PT"/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737845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tângulo 10">
            <a:extLst>
              <a:ext uri="{FF2B5EF4-FFF2-40B4-BE49-F238E27FC236}">
                <a16:creationId xmlns:a16="http://schemas.microsoft.com/office/drawing/2014/main" id="{C071E6DB-5651-4DE8-A480-D5EFB2C3F91F}"/>
              </a:ext>
            </a:extLst>
          </p:cNvPr>
          <p:cNvSpPr/>
          <p:nvPr userDrawn="1"/>
        </p:nvSpPr>
        <p:spPr>
          <a:xfrm>
            <a:off x="0" y="6286500"/>
            <a:ext cx="9144000" cy="571475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26CF15F6-C05A-4341-A8BA-55343F4A162B}"/>
              </a:ext>
            </a:extLst>
          </p:cNvPr>
          <p:cNvSpPr txBox="1">
            <a:spLocks/>
          </p:cNvSpPr>
          <p:nvPr userDrawn="1"/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8D98F66-8C19-4B33-BAEA-95C8605606D7}" type="slidenum">
              <a:rPr lang="pt-PT" smtClean="0"/>
              <a:pPr/>
              <a:t>‹nº›</a:t>
            </a:fld>
            <a:endParaRPr lang="pt-PT"/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A6DA5DBA-6C44-49C5-95D2-6AC081F3CE37}"/>
              </a:ext>
            </a:extLst>
          </p:cNvPr>
          <p:cNvSpPr/>
          <p:nvPr userDrawn="1"/>
        </p:nvSpPr>
        <p:spPr>
          <a:xfrm>
            <a:off x="2382" y="6487538"/>
            <a:ext cx="9141619" cy="37046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Marcador de Posição da Data 24">
            <a:extLst>
              <a:ext uri="{FF2B5EF4-FFF2-40B4-BE49-F238E27FC236}">
                <a16:creationId xmlns:a16="http://schemas.microsoft.com/office/drawing/2014/main" id="{92CFA263-57D5-4A47-92BB-B2204E5F7CF4}"/>
              </a:ext>
            </a:extLst>
          </p:cNvPr>
          <p:cNvSpPr txBox="1">
            <a:spLocks/>
          </p:cNvSpPr>
          <p:nvPr userDrawn="1"/>
        </p:nvSpPr>
        <p:spPr>
          <a:xfrm>
            <a:off x="10669" y="6487538"/>
            <a:ext cx="1787455" cy="36512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PT" dirty="0"/>
          </a:p>
        </p:txBody>
      </p:sp>
      <p:sp>
        <p:nvSpPr>
          <p:cNvPr id="15" name="Marcador de Posição do Número do Diapositivo 26">
            <a:extLst>
              <a:ext uri="{FF2B5EF4-FFF2-40B4-BE49-F238E27FC236}">
                <a16:creationId xmlns:a16="http://schemas.microsoft.com/office/drawing/2014/main" id="{7892965C-ACAC-49D7-9AE5-AE754F07ED65}"/>
              </a:ext>
            </a:extLst>
          </p:cNvPr>
          <p:cNvSpPr txBox="1">
            <a:spLocks/>
          </p:cNvSpPr>
          <p:nvPr userDrawn="1"/>
        </p:nvSpPr>
        <p:spPr>
          <a:xfrm>
            <a:off x="7910599" y="6487058"/>
            <a:ext cx="1222732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0004654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  <p:sldLayoutId id="2147483807" r:id="rId7"/>
    <p:sldLayoutId id="2147483808" r:id="rId8"/>
    <p:sldLayoutId id="2147483809" r:id="rId9"/>
    <p:sldLayoutId id="2147483810" r:id="rId10"/>
    <p:sldLayoutId id="2147483811" r:id="rId11"/>
    <p:sldLayoutId id="2147483812" r:id="rId12"/>
    <p:sldLayoutId id="2147483813" r:id="rId13"/>
    <p:sldLayoutId id="2147483814" r:id="rId14"/>
    <p:sldLayoutId id="2147483815" r:id="rId15"/>
  </p:sldLayoutIdLst>
  <p:hf hd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0.png"/><Relationship Id="rId4" Type="http://schemas.openxmlformats.org/officeDocument/2006/relationships/image" Target="../media/image46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0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DBAAA3-5DCD-4347-AF42-3D3C0138ED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3853" y="2237168"/>
            <a:ext cx="8257592" cy="2129699"/>
          </a:xfrm>
        </p:spPr>
        <p:txBody>
          <a:bodyPr>
            <a:normAutofit/>
          </a:bodyPr>
          <a:lstStyle/>
          <a:p>
            <a:r>
              <a:rPr lang="en-US" sz="4500" dirty="0"/>
              <a:t>Phenomenology of the minimal </a:t>
            </a:r>
            <a:br>
              <a:rPr lang="en-US" sz="4500" dirty="0"/>
            </a:br>
            <a:r>
              <a:rPr lang="en-US" sz="4500" dirty="0"/>
              <a:t>B - L extension of the Standard Model</a:t>
            </a:r>
            <a:endParaRPr lang="pt-PT" sz="4500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B70F3D5-A842-48FF-A110-1F1E32145B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4373823"/>
            <a:ext cx="4963538" cy="911117"/>
          </a:xfrm>
        </p:spPr>
        <p:txBody>
          <a:bodyPr>
            <a:normAutofit/>
          </a:bodyPr>
          <a:lstStyle/>
          <a:p>
            <a:pPr algn="l"/>
            <a:r>
              <a:rPr lang="pt-PT" sz="1700" dirty="0"/>
              <a:t>João Pedro Dias Rodrigues</a:t>
            </a:r>
          </a:p>
          <a:p>
            <a:pPr algn="l"/>
            <a:r>
              <a:rPr lang="pt-PT" sz="1700" dirty="0"/>
              <a:t>António Morais  </a:t>
            </a:r>
          </a:p>
        </p:txBody>
      </p:sp>
      <p:pic>
        <p:nvPicPr>
          <p:cNvPr id="7" name="Picture 2" descr="Related image">
            <a:extLst>
              <a:ext uri="{FF2B5EF4-FFF2-40B4-BE49-F238E27FC236}">
                <a16:creationId xmlns:a16="http://schemas.microsoft.com/office/drawing/2014/main" id="{D91FE530-AC28-4A6E-AABF-ECF7357011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948473" cy="2237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60771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A45CDD-C24A-44F5-BC09-F4EA7E6E9A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dirty="0"/>
              <a:t>2.3 - Quebra espontânea de uma simetria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Marcador de Posição de Conteúdo 2">
                <a:extLst>
                  <a:ext uri="{FF2B5EF4-FFF2-40B4-BE49-F238E27FC236}">
                    <a16:creationId xmlns:a16="http://schemas.microsoft.com/office/drawing/2014/main" id="{9A758645-33FC-4FEA-8615-755A7594754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pt-PT" sz="2200" dirty="0"/>
                  <a:t>Introduzindo o Lagrangiano </a:t>
                </a:r>
                <a:r>
                  <a:rPr lang="pt-PT" sz="2200" dirty="0">
                    <a:solidFill>
                      <a:schemeClr val="tx1"/>
                    </a:solidFill>
                  </a:rPr>
                  <a:t>de uma teoria quadrática escalar complexa,</a:t>
                </a:r>
              </a:p>
              <a:p>
                <a:pPr marL="0" indent="0">
                  <a:buNone/>
                </a:pPr>
                <a:endParaRPr lang="pt-PT" sz="22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pt-PT" sz="22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pt-PT" sz="2200" dirty="0">
                    <a:solidFill>
                      <a:schemeClr val="tx1"/>
                    </a:solidFill>
                  </a:rPr>
                  <a:t>se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pt-PT" sz="2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μ</m:t>
                        </m:r>
                      </m:e>
                      <m:sup>
                        <m:r>
                          <a:rPr lang="pt-PT" sz="2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pt-PT" sz="2200" dirty="0">
                    <a:solidFill>
                      <a:schemeClr val="tx1"/>
                    </a:solidFill>
                  </a:rPr>
                  <a:t> for um parâmetro positivo temos um mínimo em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pt-PT" sz="22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Φ</m:t>
                    </m:r>
                    <m:r>
                      <a:rPr lang="pt-PT" sz="22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pt-PT" sz="2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Marcador de Posição de Conteúdo 2">
                <a:extLst>
                  <a:ext uri="{FF2B5EF4-FFF2-40B4-BE49-F238E27FC236}">
                    <a16:creationId xmlns:a16="http://schemas.microsoft.com/office/drawing/2014/main" id="{9A758645-33FC-4FEA-8615-755A7594754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897" t="-1568"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4" descr="https://i.gyazo.com/c80f2d6374abdcc753374f70992459dd.png">
            <a:extLst>
              <a:ext uri="{FF2B5EF4-FFF2-40B4-BE49-F238E27FC236}">
                <a16:creationId xmlns:a16="http://schemas.microsoft.com/office/drawing/2014/main" id="{988B9B5A-8851-41ED-A951-4ECDD780A3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4979" y="3052882"/>
            <a:ext cx="4543409" cy="3226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tângulo 2">
                <a:extLst>
                  <a:ext uri="{FF2B5EF4-FFF2-40B4-BE49-F238E27FC236}">
                    <a16:creationId xmlns:a16="http://schemas.microsoft.com/office/drawing/2014/main" id="{F225AE9F-F11F-4324-A229-32B4D4115904}"/>
                  </a:ext>
                </a:extLst>
              </p:cNvPr>
              <p:cNvSpPr/>
              <p:nvPr/>
            </p:nvSpPr>
            <p:spPr>
              <a:xfrm>
                <a:off x="1461469" y="1790559"/>
                <a:ext cx="6221062" cy="59503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pt-PT" sz="2600" i="1">
                          <a:latin typeface="Cambria Math" panose="02040503050406030204" pitchFamily="18" charset="0"/>
                        </a:rPr>
                        <m:t>ℒ</m:t>
                      </m:r>
                      <m:r>
                        <a:rPr lang="pt-PT" sz="260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pt-PT" sz="2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pt-PT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PT" sz="2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PT" sz="260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pt-PT" sz="2600">
                                      <a:latin typeface="Cambria Math" panose="02040503050406030204" pitchFamily="18" charset="0"/>
                                    </a:rPr>
                                    <m:t>μ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pt-PT" sz="2600">
                                  <a:latin typeface="Cambria Math" panose="02040503050406030204" pitchFamily="18" charset="0"/>
                                </a:rPr>
                                <m:t>Φ</m:t>
                              </m:r>
                            </m:e>
                          </m:d>
                        </m:e>
                        <m:sup>
                          <m:r>
                            <a:rPr lang="pt-PT" sz="26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pt-PT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pt-PT" sz="2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PT" sz="260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pt-PT" sz="2600">
                                  <a:latin typeface="Cambria Math" panose="02040503050406030204" pitchFamily="18" charset="0"/>
                                </a:rPr>
                                <m:t>μ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pt-PT" sz="2600">
                              <a:latin typeface="Cambria Math" panose="02040503050406030204" pitchFamily="18" charset="0"/>
                            </a:rPr>
                            <m:t>Φ</m:t>
                          </m:r>
                        </m:e>
                      </m:d>
                      <m:r>
                        <a:rPr lang="pt-PT" sz="2600" i="1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pt-PT" sz="2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pt-PT" sz="2600">
                              <a:latin typeface="Cambria Math" panose="02040503050406030204" pitchFamily="18" charset="0"/>
                            </a:rPr>
                            <m:t>μ</m:t>
                          </m:r>
                        </m:e>
                        <m:sup>
                          <m:r>
                            <a:rPr lang="pt-PT" sz="260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pt-PT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pt-PT" sz="2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pt-PT" sz="2600">
                                  <a:latin typeface="Cambria Math" panose="02040503050406030204" pitchFamily="18" charset="0"/>
                                </a:rPr>
                                <m:t>Φ</m:t>
                              </m:r>
                            </m:e>
                            <m:sup>
                              <m:r>
                                <a:rPr lang="pt-PT" sz="26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pt-PT" sz="2600">
                              <a:latin typeface="Cambria Math" panose="02040503050406030204" pitchFamily="18" charset="0"/>
                            </a:rPr>
                            <m:t>Φ</m:t>
                          </m:r>
                        </m:e>
                      </m:d>
                      <m:r>
                        <a:rPr lang="pt-PT" sz="26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pt-PT" sz="2600">
                          <a:latin typeface="Cambria Math" panose="02040503050406030204" pitchFamily="18" charset="0"/>
                        </a:rPr>
                        <m:t>λ</m:t>
                      </m:r>
                      <m:sSup>
                        <m:sSupPr>
                          <m:ctrlPr>
                            <a:rPr lang="pt-PT" sz="2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pt-PT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pt-PT" sz="2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PT" sz="2600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p>
                                  <m:r>
                                    <a:rPr lang="pt-PT" sz="2600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m:rPr>
                                  <m:sty m:val="p"/>
                                </m:rPr>
                                <a:rPr lang="pt-PT" sz="2600">
                                  <a:latin typeface="Cambria Math" panose="02040503050406030204" pitchFamily="18" charset="0"/>
                                </a:rPr>
                                <m:t>Φ</m:t>
                              </m:r>
                            </m:e>
                          </m:d>
                        </m:e>
                        <m:sup>
                          <m:r>
                            <a:rPr lang="pt-PT" sz="260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pt-PT" sz="2600" dirty="0"/>
              </a:p>
            </p:txBody>
          </p:sp>
        </mc:Choice>
        <mc:Fallback xmlns="">
          <p:sp>
            <p:nvSpPr>
              <p:cNvPr id="3" name="Retângulo 2">
                <a:extLst>
                  <a:ext uri="{FF2B5EF4-FFF2-40B4-BE49-F238E27FC236}">
                    <a16:creationId xmlns:a16="http://schemas.microsoft.com/office/drawing/2014/main" id="{F225AE9F-F11F-4324-A229-32B4D41159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1469" y="1790559"/>
                <a:ext cx="6221062" cy="59503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AF1F8D48-263E-44E6-8BE3-223590882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70141" y="6478766"/>
            <a:ext cx="984019" cy="365125"/>
          </a:xfrm>
        </p:spPr>
        <p:txBody>
          <a:bodyPr/>
          <a:lstStyle/>
          <a:p>
            <a:fld id="{18D98F66-8C19-4B33-BAEA-95C8605606D7}" type="slidenum">
              <a:rPr lang="pt-PT" smtClean="0"/>
              <a:t>10</a:t>
            </a:fld>
            <a:endParaRPr lang="pt-PT" dirty="0"/>
          </a:p>
        </p:txBody>
      </p:sp>
      <p:sp>
        <p:nvSpPr>
          <p:cNvPr id="9" name="Marcador de Posição da Data 3">
            <a:extLst>
              <a:ext uri="{FF2B5EF4-FFF2-40B4-BE49-F238E27FC236}">
                <a16:creationId xmlns:a16="http://schemas.microsoft.com/office/drawing/2014/main" id="{8348F185-158C-4253-AC26-3E15F0417F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" y="6501061"/>
            <a:ext cx="1706880" cy="365125"/>
          </a:xfrm>
        </p:spPr>
        <p:txBody>
          <a:bodyPr/>
          <a:lstStyle/>
          <a:p>
            <a:r>
              <a:rPr lang="pt-PT" dirty="0"/>
              <a:t>31/07/2018</a:t>
            </a:r>
          </a:p>
        </p:txBody>
      </p:sp>
      <p:sp>
        <p:nvSpPr>
          <p:cNvPr id="10" name="Marcador de Posição do Rodapé 4">
            <a:extLst>
              <a:ext uri="{FF2B5EF4-FFF2-40B4-BE49-F238E27FC236}">
                <a16:creationId xmlns:a16="http://schemas.microsoft.com/office/drawing/2014/main" id="{E5BB1A40-0DC2-4B74-A4C2-FC5949973D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06881" y="6501060"/>
            <a:ext cx="5740399" cy="365125"/>
          </a:xfrm>
        </p:spPr>
        <p:txBody>
          <a:bodyPr/>
          <a:lstStyle/>
          <a:p>
            <a:r>
              <a:rPr lang="en-US" dirty="0"/>
              <a:t>Phenomenology of the minimal B - L extension of the Standard Model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0604137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A45CDD-C24A-44F5-BC09-F4EA7E6E9A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dirty="0"/>
              <a:t>2.3 - Quebra espontânea de uma simetria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Marcador de Posição de Conteúdo 2">
                <a:extLst>
                  <a:ext uri="{FF2B5EF4-FFF2-40B4-BE49-F238E27FC236}">
                    <a16:creationId xmlns:a16="http://schemas.microsoft.com/office/drawing/2014/main" id="{9A758645-33FC-4FEA-8615-755A7594754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pt-PT" sz="2200" dirty="0">
                    <a:solidFill>
                      <a:schemeClr val="tx1"/>
                    </a:solidFill>
                  </a:rPr>
                  <a:t>No entanto tomando valores negativos para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pt-PT" sz="2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μ</m:t>
                        </m:r>
                      </m:e>
                      <m:sup>
                        <m:r>
                          <a:rPr lang="pt-PT" sz="2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pt-PT" sz="2200" dirty="0">
                    <a:solidFill>
                      <a:schemeClr val="tx1"/>
                    </a:solidFill>
                  </a:rPr>
                  <a:t> muda o mínimo do campo para um valor diferente de zero, 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pt-PT" sz="26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 </m:t>
                    </m:r>
                    <m:sSub>
                      <m:sSubPr>
                        <m:ctrlPr>
                          <a:rPr lang="pt-PT" sz="2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PT" sz="2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m:rPr>
                            <m:sty m:val="p"/>
                          </m:rPr>
                          <a:rPr lang="pt-PT" sz="26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Φ</m:t>
                        </m:r>
                        <m:r>
                          <a:rPr lang="pt-PT" sz="2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b>
                        <m:r>
                          <a:rPr lang="pt-PT" sz="2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  <m:r>
                      <a:rPr lang="pt-PT" sz="2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pt-PT" sz="2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pt-PT" sz="2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pt-PT" sz="2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pt-PT" sz="2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pt-PT" sz="2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p>
                                <m:r>
                                  <a:rPr lang="pt-PT" sz="2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pt-PT" sz="2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num>
                          <m:den>
                            <m:r>
                              <a:rPr lang="pt-PT" sz="2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den>
                        </m:f>
                      </m:e>
                    </m:rad>
                    <m:r>
                      <a:rPr lang="pt-PT" sz="2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pt-PT" sz="2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pt-PT" sz="2600" dirty="0">
                    <a:solidFill>
                      <a:schemeClr val="tx1"/>
                    </a:solidFill>
                  </a:rPr>
                  <a:t> </a:t>
                </a:r>
              </a:p>
              <a:p>
                <a:pPr marL="0" indent="0">
                  <a:buNone/>
                </a:pPr>
                <a:r>
                  <a:rPr lang="pt-PT" sz="2200" dirty="0">
                    <a:solidFill>
                      <a:schemeClr val="tx1"/>
                    </a:solidFill>
                  </a:rPr>
                  <a:t>Mudando o campo para o mínimo</a:t>
                </a:r>
                <a:r>
                  <a:rPr lang="pt-PT" sz="26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pt-PT" sz="26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pt-PT" sz="26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Φ</m:t>
                    </m:r>
                    <m:r>
                      <a:rPr lang="pt-PT" sz="26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→ </m:t>
                    </m:r>
                    <m:r>
                      <m:rPr>
                        <m:sty m:val="p"/>
                      </m:rPr>
                      <a:rPr lang="pt-PT" sz="26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η</m:t>
                    </m:r>
                    <m:r>
                      <a:rPr lang="pt-PT" sz="26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pt-PT" sz="26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pt-PT" sz="26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) + </m:t>
                    </m:r>
                    <m:r>
                      <a:rPr lang="pt-PT" sz="2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𝑣</m:t>
                    </m:r>
                    <m:r>
                      <a:rPr lang="pt-PT" sz="26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 + </m:t>
                    </m:r>
                    <m:r>
                      <m:rPr>
                        <m:sty m:val="p"/>
                      </m:rPr>
                      <a:rPr lang="pt-PT" sz="26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i</m:t>
                    </m:r>
                    <m:r>
                      <a:rPr lang="pt-PT" sz="26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 </m:t>
                    </m:r>
                    <m:r>
                      <m:rPr>
                        <m:sty m:val="p"/>
                      </m:rPr>
                      <a:rPr lang="pt-PT" sz="26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ϵ</m:t>
                    </m:r>
                    <m:r>
                      <a:rPr lang="pt-PT" sz="26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pt-PT" sz="26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pt-PT" sz="26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PT" sz="2600" dirty="0">
                    <a:solidFill>
                      <a:schemeClr val="tx1"/>
                    </a:solidFill>
                  </a:rPr>
                  <a:t>, </a:t>
                </a:r>
              </a:p>
              <a:p>
                <a:pPr marL="0" indent="0">
                  <a:buNone/>
                </a:pPr>
                <a:endParaRPr lang="pt-PT" sz="22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pt-PT" sz="22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pt-PT" sz="2200" dirty="0"/>
              </a:p>
            </p:txBody>
          </p:sp>
        </mc:Choice>
        <mc:Fallback xmlns="">
          <p:sp>
            <p:nvSpPr>
              <p:cNvPr id="14" name="Marcador de Posição de Conteúdo 2">
                <a:extLst>
                  <a:ext uri="{FF2B5EF4-FFF2-40B4-BE49-F238E27FC236}">
                    <a16:creationId xmlns:a16="http://schemas.microsoft.com/office/drawing/2014/main" id="{9A758645-33FC-4FEA-8615-755A7594754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897" t="-1448" r="-1694"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2" descr="https://i.gyazo.com/f45c08352bb4a26fbdcb8965ec44dba7.png">
            <a:extLst>
              <a:ext uri="{FF2B5EF4-FFF2-40B4-BE49-F238E27FC236}">
                <a16:creationId xmlns:a16="http://schemas.microsoft.com/office/drawing/2014/main" id="{44BF7499-16FE-4061-807A-282F574143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2996" y="3429000"/>
            <a:ext cx="4144383" cy="2901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Marcador de Posição da Data 3">
            <a:extLst>
              <a:ext uri="{FF2B5EF4-FFF2-40B4-BE49-F238E27FC236}">
                <a16:creationId xmlns:a16="http://schemas.microsoft.com/office/drawing/2014/main" id="{09228305-92EB-40BF-8320-F4171C1DBCE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" y="6501061"/>
            <a:ext cx="1706880" cy="365125"/>
          </a:xfrm>
        </p:spPr>
        <p:txBody>
          <a:bodyPr/>
          <a:lstStyle/>
          <a:p>
            <a:r>
              <a:rPr lang="pt-PT" dirty="0"/>
              <a:t>31/07/2018</a:t>
            </a:r>
          </a:p>
        </p:txBody>
      </p:sp>
      <p:sp>
        <p:nvSpPr>
          <p:cNvPr id="9" name="Marcador de Posição do Rodapé 4">
            <a:extLst>
              <a:ext uri="{FF2B5EF4-FFF2-40B4-BE49-F238E27FC236}">
                <a16:creationId xmlns:a16="http://schemas.microsoft.com/office/drawing/2014/main" id="{B3ED98D9-C75D-4810-AA8C-3A6EC9DD64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06881" y="6501060"/>
            <a:ext cx="5740399" cy="365125"/>
          </a:xfrm>
        </p:spPr>
        <p:txBody>
          <a:bodyPr/>
          <a:lstStyle/>
          <a:p>
            <a:r>
              <a:rPr lang="en-US" dirty="0"/>
              <a:t>Phenomenology of the minimal B - L extension of the Standard Model</a:t>
            </a:r>
            <a:endParaRPr lang="pt-PT" dirty="0"/>
          </a:p>
        </p:txBody>
      </p:sp>
      <p:sp>
        <p:nvSpPr>
          <p:cNvPr id="10" name="Marcador de Posição do Número do Diapositivo 5">
            <a:extLst>
              <a:ext uri="{FF2B5EF4-FFF2-40B4-BE49-F238E27FC236}">
                <a16:creationId xmlns:a16="http://schemas.microsoft.com/office/drawing/2014/main" id="{4F80580F-C141-493A-9BC9-C33A860015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70141" y="6478766"/>
            <a:ext cx="984019" cy="365125"/>
          </a:xfrm>
        </p:spPr>
        <p:txBody>
          <a:bodyPr/>
          <a:lstStyle/>
          <a:p>
            <a:fld id="{18D98F66-8C19-4B33-BAEA-95C8605606D7}" type="slidenum">
              <a:rPr lang="pt-PT" smtClean="0"/>
              <a:t>11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8168290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A45CDD-C24A-44F5-BC09-F4EA7E6E9A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dirty="0"/>
              <a:t>2.3 - Quebra espontânea de uma simetria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Marcador de Posição de Conteúdo 2">
                <a:extLst>
                  <a:ext uri="{FF2B5EF4-FFF2-40B4-BE49-F238E27FC236}">
                    <a16:creationId xmlns:a16="http://schemas.microsoft.com/office/drawing/2014/main" id="{9A758645-33FC-4FEA-8615-755A7594754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pt-PT" sz="2200" dirty="0"/>
                  <a:t>Expandindo o Lagrangiano,</a:t>
                </a:r>
              </a:p>
              <a:p>
                <a:pPr marL="0" indent="0">
                  <a:buNone/>
                </a:pPr>
                <a:endParaRPr lang="pt-PT" sz="22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pt-PT" sz="2400" dirty="0"/>
              </a:p>
              <a:p>
                <a:pPr marL="0" indent="0">
                  <a:buNone/>
                </a:pPr>
                <a:endParaRPr lang="pt-PT" sz="2400" dirty="0"/>
              </a:p>
              <a:p>
                <a:pPr marL="0" indent="0">
                  <a:buNone/>
                </a:pPr>
                <a:r>
                  <a:rPr lang="pt-PT" sz="2400" dirty="0"/>
                  <a:t>onde antes tínhamos dois campos reais massivos agora temos apenas  um,  com massa </a:t>
                </a:r>
                <a14:m>
                  <m:oMath xmlns:m="http://schemas.openxmlformats.org/officeDocument/2006/math">
                    <m:r>
                      <a:rPr lang="pt-PT" sz="2400">
                        <a:latin typeface="Cambria Math" panose="02040503050406030204" pitchFamily="18" charset="0"/>
                      </a:rPr>
                      <m:t>2</m:t>
                    </m:r>
                    <m:sSup>
                      <m:sSupPr>
                        <m:ctrlPr>
                          <a:rPr lang="pt-PT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pt-PT" sz="2400">
                            <a:latin typeface="Cambria Math" panose="02040503050406030204" pitchFamily="18" charset="0"/>
                          </a:rPr>
                          <m:t>μ</m:t>
                        </m:r>
                      </m:e>
                      <m:sup>
                        <m:r>
                          <a:rPr lang="pt-PT" sz="240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pt-PT" sz="240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pt-PT" sz="2400" dirty="0"/>
                  <a:t> </a:t>
                </a:r>
              </a:p>
              <a:p>
                <a:pPr marL="0" indent="0">
                  <a:buNone/>
                </a:pPr>
                <a:endParaRPr lang="pt-PT" sz="22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pt-PT" sz="22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pt-PT" sz="2200" dirty="0"/>
              </a:p>
            </p:txBody>
          </p:sp>
        </mc:Choice>
        <mc:Fallback xmlns="">
          <p:sp>
            <p:nvSpPr>
              <p:cNvPr id="14" name="Marcador de Posição de Conteúdo 2">
                <a:extLst>
                  <a:ext uri="{FF2B5EF4-FFF2-40B4-BE49-F238E27FC236}">
                    <a16:creationId xmlns:a16="http://schemas.microsoft.com/office/drawing/2014/main" id="{9A758645-33FC-4FEA-8615-755A7594754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033" t="-1568"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tângulo 5">
                <a:extLst>
                  <a:ext uri="{FF2B5EF4-FFF2-40B4-BE49-F238E27FC236}">
                    <a16:creationId xmlns:a16="http://schemas.microsoft.com/office/drawing/2014/main" id="{98901EF7-BDA4-4AF3-922E-3A63A222FB2F}"/>
                  </a:ext>
                </a:extLst>
              </p:cNvPr>
              <p:cNvSpPr/>
              <p:nvPr/>
            </p:nvSpPr>
            <p:spPr>
              <a:xfrm>
                <a:off x="141255" y="1604865"/>
                <a:ext cx="8712200" cy="15905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pt-PT" sz="2600" i="1" smtClean="0">
                          <a:latin typeface="Cambria Math" panose="02040503050406030204" pitchFamily="18" charset="0"/>
                        </a:rPr>
                        <m:t>ℒ</m:t>
                      </m:r>
                      <m:r>
                        <a:rPr lang="pt-PT" sz="26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PT" sz="2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PT" sz="260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PT" sz="260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pt-PT" sz="2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2600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pt-PT" sz="2600">
                              <a:latin typeface="Cambria Math" panose="02040503050406030204" pitchFamily="18" charset="0"/>
                            </a:rPr>
                            <m:t>μ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pt-PT" sz="2600">
                          <a:latin typeface="Cambria Math" panose="02040503050406030204" pitchFamily="18" charset="0"/>
                        </a:rPr>
                        <m:t>ϵ</m:t>
                      </m:r>
                      <m:d>
                        <m:dPr>
                          <m:ctrlPr>
                            <a:rPr lang="pt-PT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pt-PT" sz="260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sSup>
                        <m:sSupPr>
                          <m:ctrlPr>
                            <a:rPr lang="pt-PT" sz="2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PT" sz="2600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pt-PT" sz="2600">
                              <a:latin typeface="Cambria Math" panose="02040503050406030204" pitchFamily="18" charset="0"/>
                            </a:rPr>
                            <m:t>μ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pt-PT" sz="2600">
                          <a:latin typeface="Cambria Math" panose="02040503050406030204" pitchFamily="18" charset="0"/>
                        </a:rPr>
                        <m:t>ϵ</m:t>
                      </m:r>
                      <m:d>
                        <m:dPr>
                          <m:ctrlPr>
                            <a:rPr lang="pt-PT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pt-PT" sz="260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pt-PT" sz="260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pt-PT" sz="2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PT" sz="260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PT" sz="260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pt-PT" sz="2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2600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pt-PT" sz="2600">
                              <a:latin typeface="Cambria Math" panose="02040503050406030204" pitchFamily="18" charset="0"/>
                            </a:rPr>
                            <m:t>μ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pt-PT" sz="2600">
                          <a:latin typeface="Cambria Math" panose="02040503050406030204" pitchFamily="18" charset="0"/>
                        </a:rPr>
                        <m:t>η</m:t>
                      </m:r>
                      <m:d>
                        <m:dPr>
                          <m:ctrlPr>
                            <a:rPr lang="pt-PT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pt-PT" sz="260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sSup>
                        <m:sSupPr>
                          <m:ctrlPr>
                            <a:rPr lang="pt-PT" sz="2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PT" sz="2600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pt-PT" sz="2600">
                              <a:latin typeface="Cambria Math" panose="02040503050406030204" pitchFamily="18" charset="0"/>
                            </a:rPr>
                            <m:t>μ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pt-PT" sz="2600">
                          <a:latin typeface="Cambria Math" panose="02040503050406030204" pitchFamily="18" charset="0"/>
                        </a:rPr>
                        <m:t>η</m:t>
                      </m:r>
                      <m:d>
                        <m:dPr>
                          <m:ctrlPr>
                            <a:rPr lang="pt-PT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pt-PT" sz="260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</m:oMath>
                  </m:oMathPara>
                </a14:m>
                <a:endParaRPr lang="pt-PT" sz="26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pt-PT" sz="2600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pt-PT" sz="2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PT" sz="260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PT" sz="260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pt-PT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PT" sz="2600">
                              <a:latin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pt-PT" sz="2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pt-PT" sz="2600">
                                  <a:latin typeface="Cambria Math" panose="02040503050406030204" pitchFamily="18" charset="0"/>
                                </a:rPr>
                                <m:t>μ</m:t>
                              </m:r>
                            </m:e>
                            <m:sup>
                              <m:r>
                                <a:rPr lang="pt-PT" sz="26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sSup>
                        <m:sSupPr>
                          <m:ctrlPr>
                            <a:rPr lang="pt-PT" sz="2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pt-PT" sz="2600">
                              <a:latin typeface="Cambria Math" panose="02040503050406030204" pitchFamily="18" charset="0"/>
                            </a:rPr>
                            <m:t>η</m:t>
                          </m:r>
                        </m:e>
                        <m:sup>
                          <m:r>
                            <a:rPr lang="pt-PT" sz="260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pt-PT" sz="2600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pt-PT" sz="2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PT" sz="260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PT" sz="260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m:rPr>
                          <m:sty m:val="p"/>
                        </m:rPr>
                        <a:rPr lang="pt-PT" sz="2600">
                          <a:latin typeface="Cambria Math" panose="02040503050406030204" pitchFamily="18" charset="0"/>
                        </a:rPr>
                        <m:t>λ</m:t>
                      </m:r>
                      <m:sSup>
                        <m:sSupPr>
                          <m:ctrlPr>
                            <a:rPr lang="pt-PT" sz="2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pt-PT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pt-PT" sz="2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PT" sz="2600">
                                      <a:latin typeface="Cambria Math" panose="02040503050406030204" pitchFamily="18" charset="0"/>
                                    </a:rPr>
                                    <m:t>ϵ</m:t>
                                  </m:r>
                                </m:e>
                                <m:sup>
                                  <m:r>
                                    <a:rPr lang="pt-PT" sz="26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pt-PT" sz="260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pt-PT" sz="2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PT" sz="2600">
                                      <a:latin typeface="Cambria Math" panose="02040503050406030204" pitchFamily="18" charset="0"/>
                                    </a:rPr>
                                    <m:t>η</m:t>
                                  </m:r>
                                </m:e>
                                <m:sup>
                                  <m:r>
                                    <a:rPr lang="pt-PT" sz="26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pt-PT" sz="260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pt-PT" sz="26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pt-PT" sz="2600">
                          <a:latin typeface="Cambria Math" panose="02040503050406030204" pitchFamily="18" charset="0"/>
                        </a:rPr>
                        <m:t>λν</m:t>
                      </m:r>
                      <m:d>
                        <m:dPr>
                          <m:ctrlPr>
                            <a:rPr lang="pt-PT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pt-PT" sz="2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pt-PT" sz="2600">
                                  <a:latin typeface="Cambria Math" panose="02040503050406030204" pitchFamily="18" charset="0"/>
                                </a:rPr>
                                <m:t>ϵ</m:t>
                              </m:r>
                            </m:e>
                            <m:sup>
                              <m:r>
                                <a:rPr lang="pt-PT" sz="26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pt-PT" sz="260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pt-PT" sz="2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pt-PT" sz="2600">
                                  <a:latin typeface="Cambria Math" panose="02040503050406030204" pitchFamily="18" charset="0"/>
                                </a:rPr>
                                <m:t>η</m:t>
                              </m:r>
                            </m:e>
                            <m:sup>
                              <m:r>
                                <a:rPr lang="pt-PT" sz="26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m:rPr>
                          <m:sty m:val="p"/>
                        </m:rPr>
                        <a:rPr lang="pt-PT" sz="2600">
                          <a:latin typeface="Cambria Math" panose="02040503050406030204" pitchFamily="18" charset="0"/>
                        </a:rPr>
                        <m:t>η</m:t>
                      </m:r>
                      <m:r>
                        <a:rPr lang="pt-PT" sz="2600">
                          <a:latin typeface="Cambria Math" panose="02040503050406030204" pitchFamily="18" charset="0"/>
                        </a:rPr>
                        <m:t> </m:t>
                      </m:r>
                    </m:oMath>
                  </m:oMathPara>
                </a14:m>
                <a:endParaRPr lang="pt-PT" sz="2600" dirty="0"/>
              </a:p>
            </p:txBody>
          </p:sp>
        </mc:Choice>
        <mc:Fallback xmlns="">
          <p:sp>
            <p:nvSpPr>
              <p:cNvPr id="6" name="Retângulo 5">
                <a:extLst>
                  <a:ext uri="{FF2B5EF4-FFF2-40B4-BE49-F238E27FC236}">
                    <a16:creationId xmlns:a16="http://schemas.microsoft.com/office/drawing/2014/main" id="{98901EF7-BDA4-4AF3-922E-3A63A222FB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255" y="1604865"/>
                <a:ext cx="8712200" cy="15905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Marcador de Posição de Conteúdo 4" descr="Uma imagem com aeronaves, transporte&#10;&#10;Descrição gerada com confiança muito alta">
            <a:extLst>
              <a:ext uri="{FF2B5EF4-FFF2-40B4-BE49-F238E27FC236}">
                <a16:creationId xmlns:a16="http://schemas.microsoft.com/office/drawing/2014/main" id="{6B8E7100-FB66-428F-97C8-CAD854A067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370" y="3962703"/>
            <a:ext cx="7072057" cy="2156976"/>
          </a:xfrm>
          <a:prstGeom prst="rect">
            <a:avLst/>
          </a:prstGeom>
        </p:spPr>
      </p:pic>
      <p:sp>
        <p:nvSpPr>
          <p:cNvPr id="9" name="Marcador de Posição da Data 3">
            <a:extLst>
              <a:ext uri="{FF2B5EF4-FFF2-40B4-BE49-F238E27FC236}">
                <a16:creationId xmlns:a16="http://schemas.microsoft.com/office/drawing/2014/main" id="{904CBAA9-8C9E-4E85-87C1-B7AC6ED648F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" y="6501061"/>
            <a:ext cx="1706880" cy="365125"/>
          </a:xfrm>
        </p:spPr>
        <p:txBody>
          <a:bodyPr/>
          <a:lstStyle/>
          <a:p>
            <a:r>
              <a:rPr lang="pt-PT" dirty="0"/>
              <a:t>31/07/2018</a:t>
            </a:r>
          </a:p>
        </p:txBody>
      </p:sp>
      <p:sp>
        <p:nvSpPr>
          <p:cNvPr id="10" name="Marcador de Posição do Rodapé 4">
            <a:extLst>
              <a:ext uri="{FF2B5EF4-FFF2-40B4-BE49-F238E27FC236}">
                <a16:creationId xmlns:a16="http://schemas.microsoft.com/office/drawing/2014/main" id="{0F00174D-65A0-4D6F-81CB-CEF08FBEC9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06881" y="6501060"/>
            <a:ext cx="5740399" cy="365125"/>
          </a:xfrm>
        </p:spPr>
        <p:txBody>
          <a:bodyPr/>
          <a:lstStyle/>
          <a:p>
            <a:r>
              <a:rPr lang="en-US" dirty="0"/>
              <a:t>Phenomenology of the minimal B - L extension of the Standard Model</a:t>
            </a:r>
            <a:endParaRPr lang="pt-PT" dirty="0"/>
          </a:p>
        </p:txBody>
      </p:sp>
      <p:sp>
        <p:nvSpPr>
          <p:cNvPr id="11" name="Marcador de Posição do Número do Diapositivo 5">
            <a:extLst>
              <a:ext uri="{FF2B5EF4-FFF2-40B4-BE49-F238E27FC236}">
                <a16:creationId xmlns:a16="http://schemas.microsoft.com/office/drawing/2014/main" id="{C6AB0866-5633-4E2F-A427-A72C625BF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70141" y="6478766"/>
            <a:ext cx="984019" cy="365125"/>
          </a:xfrm>
        </p:spPr>
        <p:txBody>
          <a:bodyPr/>
          <a:lstStyle/>
          <a:p>
            <a:fld id="{18D98F66-8C19-4B33-BAEA-95C8605606D7}" type="slidenum">
              <a:rPr lang="pt-PT" smtClean="0"/>
              <a:t>12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7742941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4A358505-FC78-4FFE-BB36-1343010F5D54}"/>
              </a:ext>
            </a:extLst>
          </p:cNvPr>
          <p:cNvSpPr txBox="1"/>
          <p:nvPr/>
        </p:nvSpPr>
        <p:spPr>
          <a:xfrm>
            <a:off x="1786812" y="1959429"/>
            <a:ext cx="5570375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4500" dirty="0"/>
              <a:t>3 - O modelo padrão</a:t>
            </a:r>
          </a:p>
        </p:txBody>
      </p:sp>
      <p:sp>
        <p:nvSpPr>
          <p:cNvPr id="8" name="Marcador de Posição da Data 3">
            <a:extLst>
              <a:ext uri="{FF2B5EF4-FFF2-40B4-BE49-F238E27FC236}">
                <a16:creationId xmlns:a16="http://schemas.microsoft.com/office/drawing/2014/main" id="{3DAC03D5-6095-44E7-AF89-6BFCDFF2DBE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" y="6501061"/>
            <a:ext cx="1706880" cy="365125"/>
          </a:xfrm>
        </p:spPr>
        <p:txBody>
          <a:bodyPr/>
          <a:lstStyle/>
          <a:p>
            <a:r>
              <a:rPr lang="pt-PT" dirty="0"/>
              <a:t>31/07/2018</a:t>
            </a:r>
          </a:p>
        </p:txBody>
      </p:sp>
      <p:sp>
        <p:nvSpPr>
          <p:cNvPr id="9" name="Marcador de Posição do Rodapé 4">
            <a:extLst>
              <a:ext uri="{FF2B5EF4-FFF2-40B4-BE49-F238E27FC236}">
                <a16:creationId xmlns:a16="http://schemas.microsoft.com/office/drawing/2014/main" id="{D3333627-072E-4CD8-A68E-DB652E336B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06881" y="6501060"/>
            <a:ext cx="5740399" cy="365125"/>
          </a:xfrm>
        </p:spPr>
        <p:txBody>
          <a:bodyPr/>
          <a:lstStyle/>
          <a:p>
            <a:r>
              <a:rPr lang="en-US" dirty="0"/>
              <a:t>Phenomenology of the minimal B - L extension of the Standard Model</a:t>
            </a:r>
            <a:endParaRPr lang="pt-PT" dirty="0"/>
          </a:p>
        </p:txBody>
      </p:sp>
      <p:sp>
        <p:nvSpPr>
          <p:cNvPr id="10" name="Marcador de Posição do Número do Diapositivo 5">
            <a:extLst>
              <a:ext uri="{FF2B5EF4-FFF2-40B4-BE49-F238E27FC236}">
                <a16:creationId xmlns:a16="http://schemas.microsoft.com/office/drawing/2014/main" id="{6F42ADA0-E746-4A5E-99D8-DB40635604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70141" y="6478766"/>
            <a:ext cx="984019" cy="365125"/>
          </a:xfrm>
        </p:spPr>
        <p:txBody>
          <a:bodyPr/>
          <a:lstStyle/>
          <a:p>
            <a:fld id="{18D98F66-8C19-4B33-BAEA-95C8605606D7}" type="slidenum">
              <a:rPr lang="pt-PT" smtClean="0"/>
              <a:t>13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8403138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947CB7-2EA6-47B0-BB78-7BE0A5602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PT" sz="3100" dirty="0"/>
              <a:t>3.1 - Geração de massa para bosões no modelo padrão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Marcador de Posição de Conteúdo 2">
                <a:extLst>
                  <a:ext uri="{FF2B5EF4-FFF2-40B4-BE49-F238E27FC236}">
                    <a16:creationId xmlns:a16="http://schemas.microsoft.com/office/drawing/2014/main" id="{AC0C7C03-694D-4C6B-BCF6-3CCBBA46971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pt-PT" sz="2000" dirty="0">
                    <a:solidFill>
                      <a:schemeClr val="tx1"/>
                    </a:solidFill>
                  </a:rPr>
                  <a:t>Os sectores escalar e de </a:t>
                </a:r>
                <a:r>
                  <a:rPr lang="pt-PT" sz="2000" dirty="0" err="1">
                    <a:solidFill>
                      <a:schemeClr val="tx1"/>
                    </a:solidFill>
                  </a:rPr>
                  <a:t>Gauge</a:t>
                </a:r>
                <a:r>
                  <a:rPr lang="pt-PT" sz="2000" dirty="0">
                    <a:solidFill>
                      <a:schemeClr val="tx1"/>
                    </a:solidFill>
                  </a:rPr>
                  <a:t> do modelo padrão são,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PT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ℒ</m:t>
                      </m:r>
                      <m:r>
                        <a:rPr lang="pt-PT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PT" sz="20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pt-PT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pt-PT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PT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PT" sz="20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D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pt-PT" sz="20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μ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pt-PT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d>
                        </m:e>
                        <m:sup>
                          <m:r>
                            <a:rPr lang="pt-PT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d>
                        <m:dPr>
                          <m:ctrlPr>
                            <a:rPr lang="pt-PT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PT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pt-PT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pt-PT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μ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pt-PT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pt-PT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pt-PT" sz="20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V</m:t>
                      </m:r>
                      <m:d>
                        <m:dPr>
                          <m:ctrlPr>
                            <a:rPr lang="pt-PT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pt-PT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sSup>
                            <m:sSupPr>
                              <m:ctrlPr>
                                <a:rPr lang="pt-PT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pt-PT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pt-PT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p>
                        </m:e>
                      </m:d>
                      <m:r>
                        <a:rPr lang="pt-PT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pt-PT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PT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PT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sSubSup>
                        <m:sSubSupPr>
                          <m:ctrlPr>
                            <a:rPr lang="pt-PT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pt-PT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pt-PT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μν</m:t>
                          </m:r>
                        </m:sub>
                        <m:sup>
                          <m:r>
                            <a:rPr lang="pt-PT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  <m:sSup>
                        <m:sSupPr>
                          <m:ctrlPr>
                            <a:rPr lang="pt-PT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pt-PT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pt-PT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lang="pt-PT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pt-PT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μν</m:t>
                          </m:r>
                        </m:sup>
                      </m:sSup>
                      <m:r>
                        <a:rPr lang="pt-PT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pt-PT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PT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PT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sSub>
                        <m:sSubPr>
                          <m:ctrlPr>
                            <a:rPr lang="pt-PT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pt-PT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pt-PT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μν</m:t>
                          </m:r>
                        </m:sub>
                      </m:sSub>
                      <m:sSup>
                        <m:sSupPr>
                          <m:ctrlPr>
                            <a:rPr lang="pt-PT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pt-PT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pt-PT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μν</m:t>
                          </m:r>
                        </m:sup>
                      </m:sSup>
                    </m:oMath>
                  </m:oMathPara>
                </a14:m>
                <a:endParaRPr lang="pt-PT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Marcador de Posição de Conteúdo 2">
                <a:extLst>
                  <a:ext uri="{FF2B5EF4-FFF2-40B4-BE49-F238E27FC236}">
                    <a16:creationId xmlns:a16="http://schemas.microsoft.com/office/drawing/2014/main" id="{AC0C7C03-694D-4C6B-BCF6-3CCBBA46971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94" t="-1206"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Marcador de Posição da Data 3">
            <a:extLst>
              <a:ext uri="{FF2B5EF4-FFF2-40B4-BE49-F238E27FC236}">
                <a16:creationId xmlns:a16="http://schemas.microsoft.com/office/drawing/2014/main" id="{252901DE-C932-45D3-B551-B4BE37F5CE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" y="6501061"/>
            <a:ext cx="1706880" cy="365125"/>
          </a:xfrm>
        </p:spPr>
        <p:txBody>
          <a:bodyPr/>
          <a:lstStyle/>
          <a:p>
            <a:r>
              <a:rPr lang="pt-PT" dirty="0"/>
              <a:t>31/07/2018</a:t>
            </a:r>
          </a:p>
        </p:txBody>
      </p:sp>
      <p:sp>
        <p:nvSpPr>
          <p:cNvPr id="10" name="Marcador de Posição do Rodapé 4">
            <a:extLst>
              <a:ext uri="{FF2B5EF4-FFF2-40B4-BE49-F238E27FC236}">
                <a16:creationId xmlns:a16="http://schemas.microsoft.com/office/drawing/2014/main" id="{21BECE98-9BBF-47D9-A074-30AE095C03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06881" y="6501060"/>
            <a:ext cx="5740399" cy="365125"/>
          </a:xfrm>
        </p:spPr>
        <p:txBody>
          <a:bodyPr/>
          <a:lstStyle/>
          <a:p>
            <a:r>
              <a:rPr lang="en-US" dirty="0"/>
              <a:t>Phenomenology of the minimal B - L extension of the Standard Model</a:t>
            </a:r>
            <a:endParaRPr lang="pt-PT" dirty="0"/>
          </a:p>
        </p:txBody>
      </p:sp>
      <p:sp>
        <p:nvSpPr>
          <p:cNvPr id="11" name="Marcador de Posição do Número do Diapositivo 5">
            <a:extLst>
              <a:ext uri="{FF2B5EF4-FFF2-40B4-BE49-F238E27FC236}">
                <a16:creationId xmlns:a16="http://schemas.microsoft.com/office/drawing/2014/main" id="{CE9992B7-4B96-420F-B926-576117DB6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70141" y="6478766"/>
            <a:ext cx="984019" cy="365125"/>
          </a:xfrm>
        </p:spPr>
        <p:txBody>
          <a:bodyPr/>
          <a:lstStyle/>
          <a:p>
            <a:fld id="{18D98F66-8C19-4B33-BAEA-95C8605606D7}" type="slidenum">
              <a:rPr lang="pt-PT" smtClean="0"/>
              <a:t>14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0079809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947CB7-2EA6-47B0-BB78-7BE0A5602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PT" sz="3100" dirty="0"/>
              <a:t>3.1 - Geração de massa para bosões no modelo padrão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Marcador de Posição de Conteúdo 2">
                <a:extLst>
                  <a:ext uri="{FF2B5EF4-FFF2-40B4-BE49-F238E27FC236}">
                    <a16:creationId xmlns:a16="http://schemas.microsoft.com/office/drawing/2014/main" id="{AC0C7C03-694D-4C6B-BCF6-3CCBBA46971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pt-PT" sz="2000" dirty="0">
                    <a:solidFill>
                      <a:schemeClr val="tx1"/>
                    </a:solidFill>
                  </a:rPr>
                  <a:t>Os sectores escalar e de </a:t>
                </a:r>
                <a:r>
                  <a:rPr lang="pt-PT" sz="2000" dirty="0" err="1">
                    <a:solidFill>
                      <a:schemeClr val="tx1"/>
                    </a:solidFill>
                  </a:rPr>
                  <a:t>Gauge</a:t>
                </a:r>
                <a:r>
                  <a:rPr lang="pt-PT" sz="2000" dirty="0">
                    <a:solidFill>
                      <a:schemeClr val="tx1"/>
                    </a:solidFill>
                  </a:rPr>
                  <a:t> do modelo padrão são,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PT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ℒ</m:t>
                      </m:r>
                      <m:r>
                        <a:rPr lang="pt-PT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PT" sz="20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pt-PT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pt-PT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PT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PT" sz="20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D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pt-PT" sz="20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μ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pt-PT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d>
                        </m:e>
                        <m:sup>
                          <m:r>
                            <a:rPr lang="pt-PT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d>
                        <m:dPr>
                          <m:ctrlPr>
                            <a:rPr lang="pt-PT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PT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pt-PT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pt-PT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μ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pt-PT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pt-PT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pt-PT" sz="20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V</m:t>
                      </m:r>
                      <m:d>
                        <m:dPr>
                          <m:ctrlPr>
                            <a:rPr lang="pt-PT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pt-PT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sSup>
                            <m:sSupPr>
                              <m:ctrlPr>
                                <a:rPr lang="pt-PT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pt-PT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pt-PT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p>
                        </m:e>
                      </m:d>
                      <m:r>
                        <a:rPr lang="pt-PT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pt-PT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PT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PT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sSubSup>
                        <m:sSubSupPr>
                          <m:ctrlPr>
                            <a:rPr lang="pt-PT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pt-PT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pt-PT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μν</m:t>
                          </m:r>
                        </m:sub>
                        <m:sup>
                          <m:r>
                            <a:rPr lang="pt-PT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  <m:sSup>
                        <m:sSupPr>
                          <m:ctrlPr>
                            <a:rPr lang="pt-PT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pt-PT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pt-PT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lang="pt-PT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pt-PT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μν</m:t>
                          </m:r>
                        </m:sup>
                      </m:sSup>
                      <m:r>
                        <a:rPr lang="pt-PT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pt-PT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PT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PT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sSub>
                        <m:sSubPr>
                          <m:ctrlPr>
                            <a:rPr lang="pt-PT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pt-PT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pt-PT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μν</m:t>
                          </m:r>
                        </m:sub>
                      </m:sSub>
                      <m:sSup>
                        <m:sSupPr>
                          <m:ctrlPr>
                            <a:rPr lang="pt-PT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pt-PT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pt-PT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μν</m:t>
                          </m:r>
                        </m:sup>
                      </m:sSup>
                    </m:oMath>
                  </m:oMathPara>
                </a14:m>
                <a:endParaRPr lang="pt-PT" sz="20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pt-PT" sz="2000" dirty="0">
                    <a:solidFill>
                      <a:schemeClr val="tx1"/>
                    </a:solidFill>
                  </a:rPr>
                  <a:t>Onde o campo de </a:t>
                </a:r>
                <a:r>
                  <a:rPr lang="pt-PT" sz="2000" dirty="0" err="1">
                    <a:solidFill>
                      <a:schemeClr val="tx1"/>
                    </a:solidFill>
                  </a:rPr>
                  <a:t>Higgs</a:t>
                </a:r>
                <a:r>
                  <a:rPr lang="pt-PT" sz="2000" dirty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pt-PT" sz="20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pt-PT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pt-PT" sz="2000" dirty="0">
                    <a:solidFill>
                      <a:schemeClr val="tx1"/>
                    </a:solidFill>
                  </a:rPr>
                  <a:t>toma um VEV com a forma,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pt-PT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pt-PT" sz="20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 </m:t>
                    </m:r>
                    <m:d>
                      <m:dPr>
                        <m:ctrlPr>
                          <a:rPr lang="pt-PT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PT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pt-PT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pt-PT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pt-PT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pt-PT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PT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pt-PT" sz="20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pt-PT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pt-PT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sSub>
                                <m:sSubPr>
                                  <m:ctrlPr>
                                    <a:rPr lang="pt-PT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PT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pt-PT" sz="20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pt-PT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PT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pt-PT" sz="20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pt-PT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pt-PT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sSub>
                                <m:sSubPr>
                                  <m:ctrlPr>
                                    <a:rPr lang="pt-PT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PT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pt-PT" sz="20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pt-PT" sz="20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⇒</m:t>
                    </m:r>
                    <m:d>
                      <m:dPr>
                        <m:ctrlPr>
                          <a:rPr lang="pt-PT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pt-PT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pt-PT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pt-PT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pt-PT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pt-PT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pt-PT" sz="20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4" name="Marcador de Posição de Conteúdo 2">
                <a:extLst>
                  <a:ext uri="{FF2B5EF4-FFF2-40B4-BE49-F238E27FC236}">
                    <a16:creationId xmlns:a16="http://schemas.microsoft.com/office/drawing/2014/main" id="{AC0C7C03-694D-4C6B-BCF6-3CCBBA46971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94" t="-1206"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Marcador de Posição da Data 3">
            <a:extLst>
              <a:ext uri="{FF2B5EF4-FFF2-40B4-BE49-F238E27FC236}">
                <a16:creationId xmlns:a16="http://schemas.microsoft.com/office/drawing/2014/main" id="{CDA43C43-6F78-4A5E-B6CA-3F2638CF220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" y="6501061"/>
            <a:ext cx="1706880" cy="365125"/>
          </a:xfrm>
        </p:spPr>
        <p:txBody>
          <a:bodyPr/>
          <a:lstStyle/>
          <a:p>
            <a:r>
              <a:rPr lang="pt-PT" dirty="0"/>
              <a:t>31/07/2018</a:t>
            </a:r>
          </a:p>
        </p:txBody>
      </p:sp>
      <p:sp>
        <p:nvSpPr>
          <p:cNvPr id="10" name="Marcador de Posição do Rodapé 4">
            <a:extLst>
              <a:ext uri="{FF2B5EF4-FFF2-40B4-BE49-F238E27FC236}">
                <a16:creationId xmlns:a16="http://schemas.microsoft.com/office/drawing/2014/main" id="{05E343A7-C193-4239-AF90-BDDA5E2B85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06881" y="6501060"/>
            <a:ext cx="5740399" cy="365125"/>
          </a:xfrm>
        </p:spPr>
        <p:txBody>
          <a:bodyPr/>
          <a:lstStyle/>
          <a:p>
            <a:r>
              <a:rPr lang="en-US" dirty="0"/>
              <a:t>Phenomenology of the minimal B - L extension of the Standard Model</a:t>
            </a:r>
            <a:endParaRPr lang="pt-PT" dirty="0"/>
          </a:p>
        </p:txBody>
      </p:sp>
      <p:sp>
        <p:nvSpPr>
          <p:cNvPr id="11" name="Marcador de Posição do Número do Diapositivo 5">
            <a:extLst>
              <a:ext uri="{FF2B5EF4-FFF2-40B4-BE49-F238E27FC236}">
                <a16:creationId xmlns:a16="http://schemas.microsoft.com/office/drawing/2014/main" id="{03307C81-3F64-42A8-BCC1-BD3CD241A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70141" y="6478766"/>
            <a:ext cx="984019" cy="365125"/>
          </a:xfrm>
        </p:spPr>
        <p:txBody>
          <a:bodyPr/>
          <a:lstStyle/>
          <a:p>
            <a:fld id="{18D98F66-8C19-4B33-BAEA-95C8605606D7}" type="slidenum">
              <a:rPr lang="pt-PT" smtClean="0"/>
              <a:t>15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42300278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947CB7-2EA6-47B0-BB78-7BE0A5602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PT" sz="3100" dirty="0"/>
              <a:t>3.1 - Geração de massa para bosões no modelo padrão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Marcador de Posição de Conteúdo 2">
                <a:extLst>
                  <a:ext uri="{FF2B5EF4-FFF2-40B4-BE49-F238E27FC236}">
                    <a16:creationId xmlns:a16="http://schemas.microsoft.com/office/drawing/2014/main" id="{AC0C7C03-694D-4C6B-BCF6-3CCBBA46971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pt-PT" sz="2000" dirty="0">
                    <a:solidFill>
                      <a:schemeClr val="tx1"/>
                    </a:solidFill>
                  </a:rPr>
                  <a:t>Os sectores escalar e de </a:t>
                </a:r>
                <a:r>
                  <a:rPr lang="pt-PT" sz="2000" dirty="0" err="1">
                    <a:solidFill>
                      <a:schemeClr val="tx1"/>
                    </a:solidFill>
                  </a:rPr>
                  <a:t>Gauge</a:t>
                </a:r>
                <a:r>
                  <a:rPr lang="pt-PT" sz="2000" dirty="0">
                    <a:solidFill>
                      <a:schemeClr val="tx1"/>
                    </a:solidFill>
                  </a:rPr>
                  <a:t> do modelo padrão são,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PT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ℒ</m:t>
                      </m:r>
                      <m:r>
                        <a:rPr lang="pt-PT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PT" sz="20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pt-PT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pt-PT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PT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PT" sz="20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D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pt-PT" sz="20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μ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pt-PT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d>
                        </m:e>
                        <m:sup>
                          <m:r>
                            <a:rPr lang="pt-PT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d>
                        <m:dPr>
                          <m:ctrlPr>
                            <a:rPr lang="pt-PT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PT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pt-PT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pt-PT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μ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pt-PT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pt-PT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pt-PT" sz="20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V</m:t>
                      </m:r>
                      <m:d>
                        <m:dPr>
                          <m:ctrlPr>
                            <a:rPr lang="pt-PT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pt-PT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sSup>
                            <m:sSupPr>
                              <m:ctrlPr>
                                <a:rPr lang="pt-PT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pt-PT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pt-PT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p>
                        </m:e>
                      </m:d>
                      <m:r>
                        <a:rPr lang="pt-PT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pt-PT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PT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PT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sSubSup>
                        <m:sSubSupPr>
                          <m:ctrlPr>
                            <a:rPr lang="pt-PT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pt-PT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pt-PT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μν</m:t>
                          </m:r>
                        </m:sub>
                        <m:sup>
                          <m:r>
                            <a:rPr lang="pt-PT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  <m:sSup>
                        <m:sSupPr>
                          <m:ctrlPr>
                            <a:rPr lang="pt-PT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pt-PT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pt-PT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lang="pt-PT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pt-PT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μν</m:t>
                          </m:r>
                        </m:sup>
                      </m:sSup>
                      <m:r>
                        <a:rPr lang="pt-PT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pt-PT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PT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PT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sSub>
                        <m:sSubPr>
                          <m:ctrlPr>
                            <a:rPr lang="pt-PT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pt-PT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pt-PT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μν</m:t>
                          </m:r>
                        </m:sub>
                      </m:sSub>
                      <m:sSup>
                        <m:sSupPr>
                          <m:ctrlPr>
                            <a:rPr lang="pt-PT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pt-PT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pt-PT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μν</m:t>
                          </m:r>
                        </m:sup>
                      </m:sSup>
                    </m:oMath>
                  </m:oMathPara>
                </a14:m>
                <a:endParaRPr lang="pt-PT" sz="20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pt-PT" sz="2000" dirty="0">
                    <a:solidFill>
                      <a:schemeClr val="tx1"/>
                    </a:solidFill>
                  </a:rPr>
                  <a:t>Onde o campo de </a:t>
                </a:r>
                <a:r>
                  <a:rPr lang="pt-PT" sz="2000" dirty="0" err="1">
                    <a:solidFill>
                      <a:schemeClr val="tx1"/>
                    </a:solidFill>
                  </a:rPr>
                  <a:t>Higgs</a:t>
                </a:r>
                <a:r>
                  <a:rPr lang="pt-PT" sz="2000" dirty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pt-PT" sz="20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pt-PT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pt-PT" sz="2000" dirty="0">
                    <a:solidFill>
                      <a:schemeClr val="tx1"/>
                    </a:solidFill>
                  </a:rPr>
                  <a:t>toma um VEV com a forma,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pt-PT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pt-PT" sz="20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 </m:t>
                    </m:r>
                    <m:d>
                      <m:dPr>
                        <m:ctrlPr>
                          <a:rPr lang="pt-PT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PT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pt-PT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pt-PT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pt-PT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pt-PT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PT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pt-PT" sz="20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pt-PT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pt-PT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sSub>
                                <m:sSubPr>
                                  <m:ctrlPr>
                                    <a:rPr lang="pt-PT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PT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pt-PT" sz="20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pt-PT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PT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pt-PT" sz="20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pt-PT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pt-PT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sSub>
                                <m:sSubPr>
                                  <m:ctrlPr>
                                    <a:rPr lang="pt-PT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PT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pt-PT" sz="20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pt-PT" sz="20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⇒</m:t>
                    </m:r>
                    <m:d>
                      <m:dPr>
                        <m:ctrlPr>
                          <a:rPr lang="pt-PT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pt-PT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pt-PT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pt-PT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pt-PT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pt-PT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pt-PT" sz="2000" dirty="0">
                    <a:solidFill>
                      <a:schemeClr val="tx1"/>
                    </a:solidFill>
                  </a:rPr>
                  <a:t> </a:t>
                </a:r>
              </a:p>
              <a:p>
                <a:pPr marL="0" indent="0">
                  <a:buNone/>
                </a:pPr>
                <a:r>
                  <a:rPr lang="pt-PT" sz="2000" dirty="0">
                    <a:solidFill>
                      <a:schemeClr val="tx1"/>
                    </a:solidFill>
                  </a:rPr>
                  <a:t>Podemos expandir </a:t>
                </a:r>
                <a:r>
                  <a:rPr lang="pt-PT" dirty="0">
                    <a:solidFill>
                      <a:schemeClr val="tx1"/>
                    </a:solidFill>
                  </a:rPr>
                  <a:t>a</a:t>
                </a:r>
                <a:r>
                  <a:rPr lang="pt-PT" sz="2000" dirty="0">
                    <a:solidFill>
                      <a:schemeClr val="tx1"/>
                    </a:solidFill>
                  </a:rPr>
                  <a:t>s derivadas covariantes em volta deste VEV</a:t>
                </a:r>
              </a:p>
              <a:p>
                <a:pPr marL="0" indent="0">
                  <a:buNone/>
                </a:pPr>
                <a:endParaRPr lang="pt-PT" sz="20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pt-PT" sz="20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pt-PT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Marcador de Posição de Conteúdo 2">
                <a:extLst>
                  <a:ext uri="{FF2B5EF4-FFF2-40B4-BE49-F238E27FC236}">
                    <a16:creationId xmlns:a16="http://schemas.microsoft.com/office/drawing/2014/main" id="{AC0C7C03-694D-4C6B-BCF6-3CCBBA46971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94" t="-1206"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tângulo 4">
                <a:extLst>
                  <a:ext uri="{FF2B5EF4-FFF2-40B4-BE49-F238E27FC236}">
                    <a16:creationId xmlns:a16="http://schemas.microsoft.com/office/drawing/2014/main" id="{7BBA26E9-D038-496F-A171-3369268D7A6A}"/>
                  </a:ext>
                </a:extLst>
              </p:cNvPr>
              <p:cNvSpPr/>
              <p:nvPr/>
            </p:nvSpPr>
            <p:spPr>
              <a:xfrm>
                <a:off x="0" y="4022076"/>
                <a:ext cx="9144000" cy="208480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PT" sz="2300" i="1" smtClean="0">
                          <a:latin typeface="Cambria Math" panose="02040503050406030204" pitchFamily="18" charset="0"/>
                        </a:rPr>
                        <m:t>ℒ</m:t>
                      </m:r>
                      <m:r>
                        <a:rPr lang="pt-PT" sz="23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PT" sz="23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PT" sz="230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PT" sz="230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pt-PT" sz="23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2300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pt-PT" sz="2300">
                              <a:latin typeface="Cambria Math" panose="02040503050406030204" pitchFamily="18" charset="0"/>
                            </a:rPr>
                            <m:t>μ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pt-PT" sz="2300">
                          <a:latin typeface="Cambria Math" panose="02040503050406030204" pitchFamily="18" charset="0"/>
                        </a:rPr>
                        <m:t>h</m:t>
                      </m:r>
                      <m:sSup>
                        <m:sSupPr>
                          <m:ctrlPr>
                            <a:rPr lang="pt-PT" sz="23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PT" sz="2300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pt-PT" sz="2300">
                              <a:latin typeface="Cambria Math" panose="02040503050406030204" pitchFamily="18" charset="0"/>
                            </a:rPr>
                            <m:t>μ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pt-PT" sz="230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pt-PT" sz="2300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pt-PT" sz="23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PT" sz="230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PT" sz="230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pt-PT" sz="23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PT" sz="2300">
                              <a:latin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pt-PT" sz="23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pt-PT" sz="2300"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</m:e>
                            <m:sup>
                              <m:r>
                                <a:rPr lang="pt-PT" sz="23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pt-PT" sz="2300"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</m:d>
                      <m:sSup>
                        <m:sSupPr>
                          <m:ctrlPr>
                            <a:rPr lang="pt-PT" sz="23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pt-PT" sz="230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pt-PT" sz="230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pt-PT" sz="2300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pt-PT" sz="23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PT" sz="230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PT" sz="230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sSubSup>
                        <m:sSubSupPr>
                          <m:ctrlPr>
                            <a:rPr lang="pt-PT" sz="23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pt-PT" sz="2300">
                              <a:latin typeface="Cambria Math" panose="02040503050406030204" pitchFamily="18" charset="0"/>
                            </a:rPr>
                            <m:t>F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pt-PT" sz="2300">
                              <a:latin typeface="Cambria Math" panose="02040503050406030204" pitchFamily="18" charset="0"/>
                            </a:rPr>
                            <m:t>μν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pt-PT" sz="2300">
                              <a:latin typeface="Cambria Math" panose="02040503050406030204" pitchFamily="18" charset="0"/>
                            </a:rPr>
                            <m:t>i</m:t>
                          </m:r>
                        </m:sup>
                      </m:sSubSup>
                      <m:sSup>
                        <m:sSupPr>
                          <m:ctrlPr>
                            <a:rPr lang="pt-PT" sz="23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pt-PT" sz="2300">
                              <a:latin typeface="Cambria Math" panose="02040503050406030204" pitchFamily="18" charset="0"/>
                            </a:rPr>
                            <m:t>F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pt-PT" sz="2300">
                              <a:latin typeface="Cambria Math" panose="02040503050406030204" pitchFamily="18" charset="0"/>
                            </a:rPr>
                            <m:t>iμν</m:t>
                          </m:r>
                        </m:sup>
                      </m:sSup>
                      <m:r>
                        <a:rPr lang="pt-PT" sz="2300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pt-PT" sz="23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PT" sz="230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PT" sz="230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sSub>
                        <m:sSubPr>
                          <m:ctrlPr>
                            <a:rPr lang="pt-PT" sz="23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pt-PT" sz="2300"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pt-PT" sz="2300">
                              <a:latin typeface="Cambria Math" panose="02040503050406030204" pitchFamily="18" charset="0"/>
                            </a:rPr>
                            <m:t>μν</m:t>
                          </m:r>
                        </m:sub>
                      </m:sSub>
                      <m:sSup>
                        <m:sSupPr>
                          <m:ctrlPr>
                            <a:rPr lang="pt-PT" sz="23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pt-PT" sz="2300"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pt-PT" sz="2300">
                              <a:latin typeface="Cambria Math" panose="02040503050406030204" pitchFamily="18" charset="0"/>
                            </a:rPr>
                            <m:t>μν</m:t>
                          </m:r>
                        </m:sup>
                      </m:sSup>
                    </m:oMath>
                  </m:oMathPara>
                </a14:m>
                <a:endParaRPr lang="pt-PT" sz="23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PT" sz="230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pt-PT" sz="23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PT" sz="230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PT" sz="2300"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  <m:sSup>
                        <m:sSupPr>
                          <m:ctrlPr>
                            <a:rPr lang="pt-PT" sz="23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pt-PT" sz="2300"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sup>
                          <m:r>
                            <a:rPr lang="pt-PT" sz="230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pt-PT" sz="23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pt-PT" sz="2300">
                              <a:latin typeface="Cambria Math" panose="02040503050406030204" pitchFamily="18" charset="0"/>
                            </a:rPr>
                            <m:t>g</m:t>
                          </m:r>
                        </m:e>
                        <m:sup>
                          <m:r>
                            <a:rPr lang="pt-PT" sz="230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pt-PT" sz="23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pt-PT" sz="23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pt-PT" sz="2300"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pt-PT" sz="2300">
                                  <a:latin typeface="Cambria Math" panose="02040503050406030204" pitchFamily="18" charset="0"/>
                                </a:rPr>
                                <m:t>μ</m:t>
                              </m:r>
                            </m:sub>
                            <m:sup>
                              <m:r>
                                <a:rPr lang="pt-PT" sz="23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  <m:sSup>
                            <m:sSupPr>
                              <m:ctrlPr>
                                <a:rPr lang="pt-PT" sz="23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pt-PT" sz="2300"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p>
                              <m:r>
                                <a:rPr lang="pt-PT" sz="2300">
                                  <a:latin typeface="Cambria Math" panose="02040503050406030204" pitchFamily="18" charset="0"/>
                                </a:rPr>
                                <m:t>1,</m:t>
                              </m:r>
                              <m:r>
                                <m:rPr>
                                  <m:sty m:val="p"/>
                                </m:rPr>
                                <a:rPr lang="pt-PT" sz="2300">
                                  <a:latin typeface="Cambria Math" panose="02040503050406030204" pitchFamily="18" charset="0"/>
                                </a:rPr>
                                <m:t>μ</m:t>
                              </m:r>
                            </m:sup>
                          </m:sSup>
                          <m:r>
                            <a:rPr lang="pt-PT" sz="230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pt-PT" sz="23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pt-PT" sz="2300"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pt-PT" sz="2300">
                                  <a:latin typeface="Cambria Math" panose="02040503050406030204" pitchFamily="18" charset="0"/>
                                </a:rPr>
                                <m:t>μ</m:t>
                              </m:r>
                            </m:sub>
                            <m:sup>
                              <m:r>
                                <a:rPr lang="pt-PT" sz="23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sSup>
                            <m:sSupPr>
                              <m:ctrlPr>
                                <a:rPr lang="pt-PT" sz="23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pt-PT" sz="2300"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p>
                              <m:r>
                                <a:rPr lang="pt-PT" sz="2300">
                                  <a:latin typeface="Cambria Math" panose="02040503050406030204" pitchFamily="18" charset="0"/>
                                </a:rPr>
                                <m:t>2,</m:t>
                              </m:r>
                              <m:r>
                                <m:rPr>
                                  <m:sty m:val="p"/>
                                </m:rPr>
                                <a:rPr lang="pt-PT" sz="2300">
                                  <a:latin typeface="Cambria Math" panose="02040503050406030204" pitchFamily="18" charset="0"/>
                                </a:rPr>
                                <m:t>μ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pt-PT" sz="23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PT" sz="230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pt-PT" sz="23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PT" sz="230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PT" sz="2300"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  <m:sSup>
                        <m:sSupPr>
                          <m:ctrlPr>
                            <a:rPr lang="pt-PT" sz="23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pt-PT" sz="2300"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sup>
                          <m:r>
                            <a:rPr lang="pt-PT" sz="230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pt-PT" sz="23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pt-PT" sz="23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pt-PT" sz="2300">
                                  <a:latin typeface="Cambria Math" panose="02040503050406030204" pitchFamily="18" charset="0"/>
                                </a:rPr>
                                <m:t>g</m:t>
                              </m:r>
                            </m:e>
                            <m:sup>
                              <m:r>
                                <a:rPr lang="pt-PT" sz="23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pt-PT" sz="23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pt-PT" sz="2300"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pt-PT" sz="2300">
                                  <a:latin typeface="Cambria Math" panose="02040503050406030204" pitchFamily="18" charset="0"/>
                                </a:rPr>
                                <m:t>μ</m:t>
                              </m:r>
                            </m:sub>
                            <m:sup>
                              <m:r>
                                <a:rPr lang="pt-PT" sz="230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  <m:sSup>
                            <m:sSupPr>
                              <m:ctrlPr>
                                <a:rPr lang="pt-PT" sz="23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pt-PT" sz="2300"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p>
                              <m:r>
                                <a:rPr lang="pt-PT" sz="2300">
                                  <a:latin typeface="Cambria Math" panose="02040503050406030204" pitchFamily="18" charset="0"/>
                                </a:rPr>
                                <m:t>3,</m:t>
                              </m:r>
                              <m:r>
                                <m:rPr>
                                  <m:sty m:val="p"/>
                                </m:rPr>
                                <a:rPr lang="pt-PT" sz="2300">
                                  <a:latin typeface="Cambria Math" panose="02040503050406030204" pitchFamily="18" charset="0"/>
                                </a:rPr>
                                <m:t>μ</m:t>
                              </m:r>
                            </m:sup>
                          </m:sSup>
                          <m:r>
                            <a:rPr lang="pt-PT" sz="230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pt-PT" sz="23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pt-PT" sz="2300">
                                  <a:latin typeface="Cambria Math" panose="02040503050406030204" pitchFamily="18" charset="0"/>
                                </a:rPr>
                                <m:t>g</m:t>
                              </m:r>
                            </m:e>
                            <m:sup>
                              <m:r>
                                <a:rPr lang="pt-PT" sz="23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  <m:r>
                                <a:rPr lang="pt-PT" sz="23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pt-PT" sz="23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pt-PT" sz="2300"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pt-PT" sz="2300">
                                  <a:latin typeface="Cambria Math" panose="02040503050406030204" pitchFamily="18" charset="0"/>
                                </a:rPr>
                                <m:t>μ</m:t>
                              </m:r>
                            </m:sub>
                          </m:sSub>
                          <m:sSup>
                            <m:sSupPr>
                              <m:ctrlPr>
                                <a:rPr lang="pt-PT" sz="23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pt-PT" sz="2300"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pt-PT" sz="2300">
                                  <a:latin typeface="Cambria Math" panose="02040503050406030204" pitchFamily="18" charset="0"/>
                                </a:rPr>
                                <m:t>μ</m:t>
                              </m:r>
                            </m:sup>
                          </m:sSup>
                          <m:r>
                            <a:rPr lang="pt-PT" sz="23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pt-PT" sz="2300">
                              <a:latin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pt-PT" sz="23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pt-PT" sz="2300">
                                  <a:latin typeface="Cambria Math" panose="02040503050406030204" pitchFamily="18" charset="0"/>
                                </a:rPr>
                                <m:t>g</m:t>
                              </m:r>
                            </m:e>
                            <m:sup>
                              <m:r>
                                <a:rPr lang="pt-PT" sz="23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pt-PT" sz="23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pt-PT" sz="2300">
                                  <a:latin typeface="Cambria Math" panose="02040503050406030204" pitchFamily="18" charset="0"/>
                                </a:rPr>
                                <m:t>g</m:t>
                              </m:r>
                            </m:e>
                            <m:sup>
                              <m:r>
                                <a:rPr lang="pt-PT" sz="23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  <m:r>
                                <a:rPr lang="pt-PT" sz="23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pt-PT" sz="23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pt-PT" sz="2300"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pt-PT" sz="2300">
                                  <a:latin typeface="Cambria Math" panose="02040503050406030204" pitchFamily="18" charset="0"/>
                                </a:rPr>
                                <m:t>μ</m:t>
                              </m:r>
                            </m:sub>
                            <m:sup>
                              <m:r>
                                <a:rPr lang="pt-PT" sz="230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  <m:sSup>
                            <m:sSupPr>
                              <m:ctrlPr>
                                <a:rPr lang="pt-PT" sz="23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pt-PT" sz="2300"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pt-PT" sz="2300">
                                  <a:latin typeface="Cambria Math" panose="02040503050406030204" pitchFamily="18" charset="0"/>
                                </a:rPr>
                                <m:t>μ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pt-PT" sz="2300" dirty="0">
                  <a:solidFill>
                    <a:srgbClr val="FFFFFF"/>
                  </a:solidFill>
                </a:endParaRPr>
              </a:p>
            </p:txBody>
          </p:sp>
        </mc:Choice>
        <mc:Fallback xmlns="">
          <p:sp>
            <p:nvSpPr>
              <p:cNvPr id="5" name="Retângulo 4">
                <a:extLst>
                  <a:ext uri="{FF2B5EF4-FFF2-40B4-BE49-F238E27FC236}">
                    <a16:creationId xmlns:a16="http://schemas.microsoft.com/office/drawing/2014/main" id="{7BBA26E9-D038-496F-A171-3369268D7A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022076"/>
                <a:ext cx="9144000" cy="208480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Marcador de Posição da Data 3">
            <a:extLst>
              <a:ext uri="{FF2B5EF4-FFF2-40B4-BE49-F238E27FC236}">
                <a16:creationId xmlns:a16="http://schemas.microsoft.com/office/drawing/2014/main" id="{C20066C6-5FC2-421B-872B-11EE60A8123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" y="6501061"/>
            <a:ext cx="1706880" cy="365125"/>
          </a:xfrm>
        </p:spPr>
        <p:txBody>
          <a:bodyPr/>
          <a:lstStyle/>
          <a:p>
            <a:r>
              <a:rPr lang="pt-PT" dirty="0"/>
              <a:t>31/07/2018</a:t>
            </a:r>
          </a:p>
        </p:txBody>
      </p:sp>
      <p:sp>
        <p:nvSpPr>
          <p:cNvPr id="11" name="Marcador de Posição do Rodapé 4">
            <a:extLst>
              <a:ext uri="{FF2B5EF4-FFF2-40B4-BE49-F238E27FC236}">
                <a16:creationId xmlns:a16="http://schemas.microsoft.com/office/drawing/2014/main" id="{E7D9A5F9-9CE6-418B-9B14-756454018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06881" y="6501060"/>
            <a:ext cx="5740399" cy="365125"/>
          </a:xfrm>
        </p:spPr>
        <p:txBody>
          <a:bodyPr/>
          <a:lstStyle/>
          <a:p>
            <a:r>
              <a:rPr lang="en-US" dirty="0"/>
              <a:t>Phenomenology of the minimal B - L extension of the Standard Model</a:t>
            </a:r>
            <a:endParaRPr lang="pt-PT" dirty="0"/>
          </a:p>
        </p:txBody>
      </p:sp>
      <p:sp>
        <p:nvSpPr>
          <p:cNvPr id="12" name="Marcador de Posição do Número do Diapositivo 5">
            <a:extLst>
              <a:ext uri="{FF2B5EF4-FFF2-40B4-BE49-F238E27FC236}">
                <a16:creationId xmlns:a16="http://schemas.microsoft.com/office/drawing/2014/main" id="{0D14DBC8-2C68-4DA6-97EE-94A9929C28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70141" y="6478766"/>
            <a:ext cx="984019" cy="365125"/>
          </a:xfrm>
        </p:spPr>
        <p:txBody>
          <a:bodyPr/>
          <a:lstStyle/>
          <a:p>
            <a:fld id="{18D98F66-8C19-4B33-BAEA-95C8605606D7}" type="slidenum">
              <a:rPr lang="pt-PT" smtClean="0"/>
              <a:t>16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4685665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947CB7-2EA6-47B0-BB78-7BE0A5602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PT" sz="3100" dirty="0"/>
              <a:t>3.1 - Geração de massa para bosões no modelo padrão</a:t>
            </a:r>
          </a:p>
        </p:txBody>
      </p:sp>
      <p:sp>
        <p:nvSpPr>
          <p:cNvPr id="14" name="Marcador de Posição de Conteúdo 2">
            <a:extLst>
              <a:ext uri="{FF2B5EF4-FFF2-40B4-BE49-F238E27FC236}">
                <a16:creationId xmlns:a16="http://schemas.microsoft.com/office/drawing/2014/main" id="{AC0C7C03-694D-4C6B-BCF6-3CCBBA4697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endParaRPr lang="pt-PT" sz="20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pt-PT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pt-PT" sz="2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tângulo 6">
                <a:extLst>
                  <a:ext uri="{FF2B5EF4-FFF2-40B4-BE49-F238E27FC236}">
                    <a16:creationId xmlns:a16="http://schemas.microsoft.com/office/drawing/2014/main" id="{4597CD31-3CC7-4264-BECD-28E04A7EA839}"/>
                  </a:ext>
                </a:extLst>
              </p:cNvPr>
              <p:cNvSpPr/>
              <p:nvPr/>
            </p:nvSpPr>
            <p:spPr>
              <a:xfrm>
                <a:off x="-70848" y="1293066"/>
                <a:ext cx="9285696" cy="113133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PT" i="1" smtClean="0">
                          <a:latin typeface="Cambria Math" panose="02040503050406030204" pitchFamily="18" charset="0"/>
                        </a:rPr>
                        <m:t>ℒ</m:t>
                      </m:r>
                      <m:r>
                        <a:rPr lang="pt-PT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PT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PT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PT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pt-PT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pt-PT">
                              <a:latin typeface="Cambria Math" panose="02040503050406030204" pitchFamily="18" charset="0"/>
                            </a:rPr>
                            <m:t>μ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pt-PT">
                          <a:latin typeface="Cambria Math" panose="02040503050406030204" pitchFamily="18" charset="0"/>
                        </a:rPr>
                        <m:t>h</m:t>
                      </m:r>
                      <m:sSup>
                        <m:sSupPr>
                          <m:ctrlPr>
                            <a:rPr lang="pt-PT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PT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pt-PT">
                              <a:latin typeface="Cambria Math" panose="02040503050406030204" pitchFamily="18" charset="0"/>
                            </a:rPr>
                            <m:t>μ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pt-PT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pt-PT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pt-PT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PT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PT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pt-P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PT">
                              <a:latin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pt-PT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pt-PT"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</m:e>
                            <m:sup>
                              <m:r>
                                <a:rPr lang="pt-PT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pt-PT"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</m:d>
                      <m:sSup>
                        <m:sSupPr>
                          <m:ctrlPr>
                            <a:rPr lang="pt-PT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pt-PT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pt-PT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pt-PT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pt-PT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PT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PT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sSubSup>
                        <m:sSubSupPr>
                          <m:ctrlPr>
                            <a:rPr lang="pt-PT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pt-PT">
                              <a:latin typeface="Cambria Math" panose="02040503050406030204" pitchFamily="18" charset="0"/>
                            </a:rPr>
                            <m:t>F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pt-PT">
                              <a:latin typeface="Cambria Math" panose="02040503050406030204" pitchFamily="18" charset="0"/>
                            </a:rPr>
                            <m:t>μν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pt-PT">
                              <a:latin typeface="Cambria Math" panose="02040503050406030204" pitchFamily="18" charset="0"/>
                            </a:rPr>
                            <m:t>i</m:t>
                          </m:r>
                        </m:sup>
                      </m:sSubSup>
                      <m:sSup>
                        <m:sSupPr>
                          <m:ctrlPr>
                            <a:rPr lang="pt-PT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pt-PT">
                              <a:latin typeface="Cambria Math" panose="02040503050406030204" pitchFamily="18" charset="0"/>
                            </a:rPr>
                            <m:t>F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pt-PT">
                              <a:latin typeface="Cambria Math" panose="02040503050406030204" pitchFamily="18" charset="0"/>
                            </a:rPr>
                            <m:t>iμν</m:t>
                          </m:r>
                        </m:sup>
                      </m:sSup>
                      <m:r>
                        <a:rPr lang="pt-PT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pt-PT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PT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PT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sSub>
                        <m:sSubPr>
                          <m:ctrlPr>
                            <a:rPr lang="pt-PT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pt-PT"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pt-PT">
                              <a:latin typeface="Cambria Math" panose="02040503050406030204" pitchFamily="18" charset="0"/>
                            </a:rPr>
                            <m:t>μν</m:t>
                          </m:r>
                        </m:sub>
                      </m:sSub>
                      <m:sSup>
                        <m:sSupPr>
                          <m:ctrlPr>
                            <a:rPr lang="pt-PT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pt-PT"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pt-PT">
                              <a:latin typeface="Cambria Math" panose="02040503050406030204" pitchFamily="18" charset="0"/>
                            </a:rPr>
                            <m:t>μν</m:t>
                          </m:r>
                        </m:sup>
                      </m:sSup>
                    </m:oMath>
                  </m:oMathPara>
                </a14:m>
                <a:endParaRPr lang="pt-PT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PT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pt-PT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PT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PT"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  <m:sSup>
                        <m:sSupPr>
                          <m:ctrlPr>
                            <a:rPr lang="pt-PT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pt-PT"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sup>
                          <m:r>
                            <a:rPr lang="pt-PT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pt-PT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pt-PT">
                              <a:latin typeface="Cambria Math" panose="02040503050406030204" pitchFamily="18" charset="0"/>
                            </a:rPr>
                            <m:t>g</m:t>
                          </m:r>
                        </m:e>
                        <m:sup>
                          <m:r>
                            <a:rPr lang="pt-PT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pt-P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pt-PT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pt-PT"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pt-PT">
                                  <a:latin typeface="Cambria Math" panose="02040503050406030204" pitchFamily="18" charset="0"/>
                                </a:rPr>
                                <m:t>μ</m:t>
                              </m:r>
                            </m:sub>
                            <m:sup>
                              <m:r>
                                <a:rPr lang="pt-PT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  <m:sSup>
                            <m:sSupPr>
                              <m:ctrlPr>
                                <a:rPr lang="pt-PT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pt-PT"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p>
                              <m:r>
                                <a:rPr lang="pt-PT">
                                  <a:latin typeface="Cambria Math" panose="02040503050406030204" pitchFamily="18" charset="0"/>
                                </a:rPr>
                                <m:t>1,</m:t>
                              </m:r>
                              <m:r>
                                <m:rPr>
                                  <m:sty m:val="p"/>
                                </m:rPr>
                                <a:rPr lang="pt-PT">
                                  <a:latin typeface="Cambria Math" panose="02040503050406030204" pitchFamily="18" charset="0"/>
                                </a:rPr>
                                <m:t>μ</m:t>
                              </m:r>
                            </m:sup>
                          </m:sSup>
                          <m:r>
                            <a:rPr lang="pt-PT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pt-PT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pt-PT"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pt-PT">
                                  <a:latin typeface="Cambria Math" panose="02040503050406030204" pitchFamily="18" charset="0"/>
                                </a:rPr>
                                <m:t>μ</m:t>
                              </m:r>
                            </m:sub>
                            <m:sup>
                              <m:r>
                                <a:rPr lang="pt-PT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sSup>
                            <m:sSupPr>
                              <m:ctrlPr>
                                <a:rPr lang="pt-PT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pt-PT"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p>
                              <m:r>
                                <a:rPr lang="pt-PT">
                                  <a:latin typeface="Cambria Math" panose="02040503050406030204" pitchFamily="18" charset="0"/>
                                </a:rPr>
                                <m:t>2,</m:t>
                              </m:r>
                              <m:r>
                                <m:rPr>
                                  <m:sty m:val="p"/>
                                </m:rPr>
                                <a:rPr lang="pt-PT">
                                  <a:latin typeface="Cambria Math" panose="02040503050406030204" pitchFamily="18" charset="0"/>
                                </a:rPr>
                                <m:t>μ</m:t>
                              </m:r>
                            </m:sup>
                          </m:sSup>
                        </m:e>
                      </m:d>
                      <m:r>
                        <a:rPr lang="pt-PT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pt-PT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PT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PT"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  <m:sSup>
                        <m:sSupPr>
                          <m:ctrlPr>
                            <a:rPr lang="pt-PT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pt-PT"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sup>
                          <m:r>
                            <a:rPr lang="pt-PT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pt-P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pt-PT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pt-PT">
                                  <a:latin typeface="Cambria Math" panose="02040503050406030204" pitchFamily="18" charset="0"/>
                                </a:rPr>
                                <m:t>g</m:t>
                              </m:r>
                            </m:e>
                            <m:sup>
                              <m:r>
                                <a:rPr lang="pt-PT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pt-PT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pt-PT"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pt-PT">
                                  <a:latin typeface="Cambria Math" panose="02040503050406030204" pitchFamily="18" charset="0"/>
                                </a:rPr>
                                <m:t>μ</m:t>
                              </m:r>
                            </m:sub>
                            <m:sup>
                              <m:r>
                                <a:rPr lang="pt-PT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  <m:sSup>
                            <m:sSupPr>
                              <m:ctrlPr>
                                <a:rPr lang="pt-PT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pt-PT"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p>
                              <m:r>
                                <a:rPr lang="pt-PT">
                                  <a:latin typeface="Cambria Math" panose="02040503050406030204" pitchFamily="18" charset="0"/>
                                </a:rPr>
                                <m:t>3,</m:t>
                              </m:r>
                              <m:r>
                                <m:rPr>
                                  <m:sty m:val="p"/>
                                </m:rPr>
                                <a:rPr lang="pt-PT">
                                  <a:latin typeface="Cambria Math" panose="02040503050406030204" pitchFamily="18" charset="0"/>
                                </a:rPr>
                                <m:t>μ</m:t>
                              </m:r>
                            </m:sup>
                          </m:sSup>
                          <m:r>
                            <a:rPr lang="pt-PT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pt-PT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pt-PT">
                                  <a:latin typeface="Cambria Math" panose="02040503050406030204" pitchFamily="18" charset="0"/>
                                </a:rPr>
                                <m:t>g</m:t>
                              </m:r>
                            </m:e>
                            <m:sup>
                              <m:r>
                                <a:rPr lang="pt-PT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  <m:r>
                                <a:rPr lang="pt-PT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pt-P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pt-PT"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pt-PT">
                                  <a:latin typeface="Cambria Math" panose="02040503050406030204" pitchFamily="18" charset="0"/>
                                </a:rPr>
                                <m:t>μ</m:t>
                              </m:r>
                            </m:sub>
                          </m:sSub>
                          <m:sSup>
                            <m:sSupPr>
                              <m:ctrlPr>
                                <a:rPr lang="pt-PT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pt-PT"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pt-PT">
                                  <a:latin typeface="Cambria Math" panose="02040503050406030204" pitchFamily="18" charset="0"/>
                                </a:rPr>
                                <m:t>μ</m:t>
                              </m:r>
                            </m:sup>
                          </m:sSup>
                          <m:r>
                            <a:rPr lang="pt-PT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pt-PT">
                              <a:latin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pt-PT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pt-PT">
                                  <a:latin typeface="Cambria Math" panose="02040503050406030204" pitchFamily="18" charset="0"/>
                                </a:rPr>
                                <m:t>g</m:t>
                              </m:r>
                            </m:e>
                            <m:sup>
                              <m:r>
                                <a:rPr lang="pt-PT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pt-PT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pt-PT">
                                  <a:latin typeface="Cambria Math" panose="02040503050406030204" pitchFamily="18" charset="0"/>
                                </a:rPr>
                                <m:t>g</m:t>
                              </m:r>
                            </m:e>
                            <m:sup>
                              <m:r>
                                <a:rPr lang="pt-PT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  <m:r>
                                <a:rPr lang="pt-PT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pt-PT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pt-PT"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pt-PT">
                                  <a:latin typeface="Cambria Math" panose="02040503050406030204" pitchFamily="18" charset="0"/>
                                </a:rPr>
                                <m:t>μ</m:t>
                              </m:r>
                            </m:sub>
                            <m:sup>
                              <m:r>
                                <a:rPr lang="pt-PT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  <m:sSup>
                            <m:sSupPr>
                              <m:ctrlPr>
                                <a:rPr lang="pt-PT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pt-PT"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pt-PT">
                                  <a:latin typeface="Cambria Math" panose="02040503050406030204" pitchFamily="18" charset="0"/>
                                </a:rPr>
                                <m:t>μ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pt-PT" dirty="0">
                  <a:solidFill>
                    <a:srgbClr val="FFFFFF"/>
                  </a:solidFill>
                </a:endParaRPr>
              </a:p>
            </p:txBody>
          </p:sp>
        </mc:Choice>
        <mc:Fallback xmlns="">
          <p:sp>
            <p:nvSpPr>
              <p:cNvPr id="7" name="Retângulo 6">
                <a:extLst>
                  <a:ext uri="{FF2B5EF4-FFF2-40B4-BE49-F238E27FC236}">
                    <a16:creationId xmlns:a16="http://schemas.microsoft.com/office/drawing/2014/main" id="{4597CD31-3CC7-4264-BECD-28E04A7EA8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0848" y="1293066"/>
                <a:ext cx="9285696" cy="113133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Marcador de Posição da Data 3">
            <a:extLst>
              <a:ext uri="{FF2B5EF4-FFF2-40B4-BE49-F238E27FC236}">
                <a16:creationId xmlns:a16="http://schemas.microsoft.com/office/drawing/2014/main" id="{99E478A2-A383-4023-B212-7613E26B113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" y="6501061"/>
            <a:ext cx="1706880" cy="365125"/>
          </a:xfrm>
        </p:spPr>
        <p:txBody>
          <a:bodyPr/>
          <a:lstStyle/>
          <a:p>
            <a:r>
              <a:rPr lang="pt-PT" dirty="0"/>
              <a:t>31/07/2018</a:t>
            </a:r>
          </a:p>
        </p:txBody>
      </p:sp>
      <p:sp>
        <p:nvSpPr>
          <p:cNvPr id="11" name="Marcador de Posição do Rodapé 4">
            <a:extLst>
              <a:ext uri="{FF2B5EF4-FFF2-40B4-BE49-F238E27FC236}">
                <a16:creationId xmlns:a16="http://schemas.microsoft.com/office/drawing/2014/main" id="{D3E50459-BF55-47E6-B62F-2CD6330CB3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06881" y="6501060"/>
            <a:ext cx="5740399" cy="365125"/>
          </a:xfrm>
        </p:spPr>
        <p:txBody>
          <a:bodyPr/>
          <a:lstStyle/>
          <a:p>
            <a:r>
              <a:rPr lang="en-US" dirty="0"/>
              <a:t>Phenomenology of the minimal B - L extension of the Standard Model</a:t>
            </a:r>
            <a:endParaRPr lang="pt-PT" dirty="0"/>
          </a:p>
        </p:txBody>
      </p:sp>
      <p:sp>
        <p:nvSpPr>
          <p:cNvPr id="12" name="Marcador de Posição do Número do Diapositivo 5">
            <a:extLst>
              <a:ext uri="{FF2B5EF4-FFF2-40B4-BE49-F238E27FC236}">
                <a16:creationId xmlns:a16="http://schemas.microsoft.com/office/drawing/2014/main" id="{597ED446-1CD3-41F0-956F-7C27C260D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70141" y="6478766"/>
            <a:ext cx="984019" cy="365125"/>
          </a:xfrm>
        </p:spPr>
        <p:txBody>
          <a:bodyPr/>
          <a:lstStyle/>
          <a:p>
            <a:fld id="{18D98F66-8C19-4B33-BAEA-95C8605606D7}" type="slidenum">
              <a:rPr lang="pt-PT" smtClean="0"/>
              <a:t>17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4491912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947CB7-2EA6-47B0-BB78-7BE0A5602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PT" sz="3100" dirty="0"/>
              <a:t>3.1 - Geração de massa para bosões no modelo padrão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Marcador de Posição de Conteúdo 2">
                <a:extLst>
                  <a:ext uri="{FF2B5EF4-FFF2-40B4-BE49-F238E27FC236}">
                    <a16:creationId xmlns:a16="http://schemas.microsoft.com/office/drawing/2014/main" id="{AC0C7C03-694D-4C6B-BCF6-3CCBBA46971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buNone/>
                </a:pPr>
                <a:endParaRPr lang="pt-PT" sz="20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pt-PT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pt-PT" sz="20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pt-PT" sz="2000" dirty="0">
                    <a:solidFill>
                      <a:schemeClr val="tx1"/>
                    </a:solidFill>
                  </a:rPr>
                  <a:t>Rescrevendo este lagrangiano</a:t>
                </a:r>
                <a:r>
                  <a:rPr lang="pt-PT" dirty="0">
                    <a:solidFill>
                      <a:schemeClr val="tx1"/>
                    </a:solidFill>
                  </a:rPr>
                  <a:t> na sua base física, ou seja mudando os campos para, </a:t>
                </a:r>
                <a:endParaRPr lang="pt-PT" sz="2000" dirty="0">
                  <a:solidFill>
                    <a:schemeClr val="tx1"/>
                  </a:solidFill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pt-PT" sz="2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μ</m:t>
                        </m:r>
                      </m:sub>
                      <m:sup>
                        <m:r>
                          <a:rPr lang="pt-PT" sz="2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±</m:t>
                        </m:r>
                      </m:sup>
                    </m:sSubSup>
                    <m:r>
                      <a:rPr lang="pt-PT" sz="2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pt-PT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pt-PT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ctrlP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pt-PT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pt-PT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pt-PT" sz="22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μ</m:t>
                            </m:r>
                          </m:sub>
                          <m:sup>
                            <m:r>
                              <a:rPr lang="pt-PT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  <m:r>
                          <a:rPr lang="pt-PT" sz="2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±</m:t>
                        </m:r>
                        <m: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sSubSup>
                          <m:sSubSupPr>
                            <m:ctrlPr>
                              <a:rPr lang="pt-PT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pt-PT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pt-PT" sz="22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μ</m:t>
                            </m:r>
                          </m:sub>
                          <m:sup>
                            <m:r>
                              <a:rPr lang="pt-PT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d>
                  </m:oMath>
                </a14:m>
                <a:r>
                  <a:rPr lang="pt-PT" sz="2200" dirty="0">
                    <a:solidFill>
                      <a:schemeClr val="tx1"/>
                    </a:solidFill>
                  </a:rPr>
                  <a:t> ,</a:t>
                </a:r>
              </a:p>
              <a:p>
                <a:pPr marL="0" indent="0" algn="ctr">
                  <a:buNone/>
                </a:pPr>
                <a:r>
                  <a:rPr lang="pt-PT" sz="22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pt-PT" sz="2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μ</m:t>
                        </m:r>
                      </m:sub>
                    </m:sSub>
                    <m:r>
                      <a:rPr lang="pt-PT" sz="2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pt-PT" sz="2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pt-PT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pt-PT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pt-PT" sz="22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θ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pt-PT" sz="22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ω</m:t>
                                </m:r>
                              </m:sub>
                            </m:sSub>
                          </m:e>
                        </m:d>
                      </m:e>
                    </m:func>
                    <m:sSub>
                      <m:sSubPr>
                        <m:ctrlP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pt-PT" sz="2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μ</m:t>
                        </m:r>
                      </m:sub>
                    </m:sSub>
                    <m:r>
                      <a:rPr lang="pt-PT" sz="2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func>
                      <m:funcPr>
                        <m:ctrlP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pt-PT" sz="2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pt-PT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pt-PT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pt-PT" sz="22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θ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pt-PT" sz="22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ω</m:t>
                                </m:r>
                              </m:sub>
                            </m:sSub>
                          </m:e>
                        </m:d>
                      </m:e>
                    </m:func>
                    <m:sSubSup>
                      <m:sSubSupPr>
                        <m:ctrlP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pt-PT" sz="2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μ</m:t>
                        </m:r>
                      </m:sub>
                      <m:sup>
                        <m: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bSup>
                  </m:oMath>
                </a14:m>
                <a:r>
                  <a:rPr lang="pt-PT" sz="2200" dirty="0">
                    <a:solidFill>
                      <a:schemeClr val="tx1"/>
                    </a:solidFill>
                  </a:rPr>
                  <a:t>  e 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PT" sz="2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pt-PT" sz="2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μ</m:t>
                        </m:r>
                      </m:sub>
                    </m:sSub>
                    <m:r>
                      <a:rPr lang="pt-PT" sz="2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func>
                      <m:funcPr>
                        <m:ctrlP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pt-PT" sz="22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sen</m:t>
                        </m:r>
                      </m:fName>
                      <m:e>
                        <m:d>
                          <m:dPr>
                            <m:ctrlPr>
                              <a:rPr lang="pt-PT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pt-PT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pt-PT" sz="22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θ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pt-PT" sz="22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ω</m:t>
                                </m:r>
                              </m:sub>
                            </m:sSub>
                          </m:e>
                        </m:d>
                      </m:e>
                    </m:func>
                    <m:sSub>
                      <m:sSubPr>
                        <m:ctrlP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pt-PT" sz="2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μ</m:t>
                        </m:r>
                      </m:sub>
                    </m:sSub>
                    <m:r>
                      <a:rPr lang="pt-PT" sz="2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func>
                      <m:funcPr>
                        <m:ctrlP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pt-PT" sz="22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co</m:t>
                        </m:r>
                        <m:r>
                          <m:rPr>
                            <m:sty m:val="p"/>
                          </m:rPr>
                          <a:rPr lang="pt-PT" sz="22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</m:fName>
                      <m:e>
                        <m:d>
                          <m:dPr>
                            <m:ctrlPr>
                              <a:rPr lang="pt-PT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pt-PT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pt-PT" sz="22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θ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pt-PT" sz="22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ω</m:t>
                                </m:r>
                              </m:sub>
                            </m:sSub>
                          </m:e>
                        </m:d>
                      </m:e>
                    </m:func>
                    <m:sSubSup>
                      <m:sSubSupPr>
                        <m:ctrlP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pt-PT" sz="22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μ</m:t>
                        </m:r>
                      </m:sub>
                      <m:sup>
                        <m:r>
                          <a:rPr lang="pt-PT" sz="22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bSup>
                  </m:oMath>
                </a14:m>
                <a:r>
                  <a:rPr lang="pt-PT" sz="2200" i="1" dirty="0">
                    <a:solidFill>
                      <a:schemeClr val="tx1"/>
                    </a:solidFill>
                  </a:rPr>
                  <a:t> </a:t>
                </a:r>
                <a:endParaRPr lang="pt-PT" sz="2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Marcador de Posição de Conteúdo 2">
                <a:extLst>
                  <a:ext uri="{FF2B5EF4-FFF2-40B4-BE49-F238E27FC236}">
                    <a16:creationId xmlns:a16="http://schemas.microsoft.com/office/drawing/2014/main" id="{AC0C7C03-694D-4C6B-BCF6-3CCBBA46971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94"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tângulo 6">
                <a:extLst>
                  <a:ext uri="{FF2B5EF4-FFF2-40B4-BE49-F238E27FC236}">
                    <a16:creationId xmlns:a16="http://schemas.microsoft.com/office/drawing/2014/main" id="{4597CD31-3CC7-4264-BECD-28E04A7EA839}"/>
                  </a:ext>
                </a:extLst>
              </p:cNvPr>
              <p:cNvSpPr/>
              <p:nvPr/>
            </p:nvSpPr>
            <p:spPr>
              <a:xfrm>
                <a:off x="-70848" y="1274404"/>
                <a:ext cx="9285696" cy="113133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PT" i="1" smtClean="0">
                          <a:latin typeface="Cambria Math" panose="02040503050406030204" pitchFamily="18" charset="0"/>
                        </a:rPr>
                        <m:t>ℒ</m:t>
                      </m:r>
                      <m:r>
                        <a:rPr lang="pt-PT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PT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PT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PT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pt-PT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pt-PT">
                              <a:latin typeface="Cambria Math" panose="02040503050406030204" pitchFamily="18" charset="0"/>
                            </a:rPr>
                            <m:t>μ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pt-PT">
                          <a:latin typeface="Cambria Math" panose="02040503050406030204" pitchFamily="18" charset="0"/>
                        </a:rPr>
                        <m:t>h</m:t>
                      </m:r>
                      <m:sSup>
                        <m:sSupPr>
                          <m:ctrlPr>
                            <a:rPr lang="pt-PT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PT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pt-PT">
                              <a:latin typeface="Cambria Math" panose="02040503050406030204" pitchFamily="18" charset="0"/>
                            </a:rPr>
                            <m:t>μ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pt-PT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pt-PT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pt-PT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PT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PT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pt-P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PT">
                              <a:latin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pt-PT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pt-PT"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</m:e>
                            <m:sup>
                              <m:r>
                                <a:rPr lang="pt-PT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pt-PT"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</m:d>
                      <m:sSup>
                        <m:sSupPr>
                          <m:ctrlPr>
                            <a:rPr lang="pt-PT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pt-PT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pt-PT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pt-PT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pt-PT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PT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PT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sSubSup>
                        <m:sSubSupPr>
                          <m:ctrlPr>
                            <a:rPr lang="pt-PT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pt-PT">
                              <a:latin typeface="Cambria Math" panose="02040503050406030204" pitchFamily="18" charset="0"/>
                            </a:rPr>
                            <m:t>F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pt-PT">
                              <a:latin typeface="Cambria Math" panose="02040503050406030204" pitchFamily="18" charset="0"/>
                            </a:rPr>
                            <m:t>μν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pt-PT">
                              <a:latin typeface="Cambria Math" panose="02040503050406030204" pitchFamily="18" charset="0"/>
                            </a:rPr>
                            <m:t>i</m:t>
                          </m:r>
                        </m:sup>
                      </m:sSubSup>
                      <m:sSup>
                        <m:sSupPr>
                          <m:ctrlPr>
                            <a:rPr lang="pt-PT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pt-PT">
                              <a:latin typeface="Cambria Math" panose="02040503050406030204" pitchFamily="18" charset="0"/>
                            </a:rPr>
                            <m:t>F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pt-PT">
                              <a:latin typeface="Cambria Math" panose="02040503050406030204" pitchFamily="18" charset="0"/>
                            </a:rPr>
                            <m:t>iμν</m:t>
                          </m:r>
                        </m:sup>
                      </m:sSup>
                      <m:r>
                        <a:rPr lang="pt-PT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pt-PT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PT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PT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sSub>
                        <m:sSubPr>
                          <m:ctrlPr>
                            <a:rPr lang="pt-PT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pt-PT"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pt-PT">
                              <a:latin typeface="Cambria Math" panose="02040503050406030204" pitchFamily="18" charset="0"/>
                            </a:rPr>
                            <m:t>μν</m:t>
                          </m:r>
                        </m:sub>
                      </m:sSub>
                      <m:sSup>
                        <m:sSupPr>
                          <m:ctrlPr>
                            <a:rPr lang="pt-PT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pt-PT"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pt-PT">
                              <a:latin typeface="Cambria Math" panose="02040503050406030204" pitchFamily="18" charset="0"/>
                            </a:rPr>
                            <m:t>μν</m:t>
                          </m:r>
                        </m:sup>
                      </m:sSup>
                    </m:oMath>
                  </m:oMathPara>
                </a14:m>
                <a:endParaRPr lang="pt-PT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PT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pt-PT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PT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PT"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  <m:sSup>
                        <m:sSupPr>
                          <m:ctrlPr>
                            <a:rPr lang="pt-PT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pt-PT"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sup>
                          <m:r>
                            <a:rPr lang="pt-PT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pt-PT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pt-PT">
                              <a:latin typeface="Cambria Math" panose="02040503050406030204" pitchFamily="18" charset="0"/>
                            </a:rPr>
                            <m:t>g</m:t>
                          </m:r>
                        </m:e>
                        <m:sup>
                          <m:r>
                            <a:rPr lang="pt-PT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pt-P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pt-PT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pt-PT"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pt-PT">
                                  <a:latin typeface="Cambria Math" panose="02040503050406030204" pitchFamily="18" charset="0"/>
                                </a:rPr>
                                <m:t>μ</m:t>
                              </m:r>
                            </m:sub>
                            <m:sup>
                              <m:r>
                                <a:rPr lang="pt-PT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  <m:sSup>
                            <m:sSupPr>
                              <m:ctrlPr>
                                <a:rPr lang="pt-PT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pt-PT"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p>
                              <m:r>
                                <a:rPr lang="pt-PT">
                                  <a:latin typeface="Cambria Math" panose="02040503050406030204" pitchFamily="18" charset="0"/>
                                </a:rPr>
                                <m:t>1,</m:t>
                              </m:r>
                              <m:r>
                                <m:rPr>
                                  <m:sty m:val="p"/>
                                </m:rPr>
                                <a:rPr lang="pt-PT">
                                  <a:latin typeface="Cambria Math" panose="02040503050406030204" pitchFamily="18" charset="0"/>
                                </a:rPr>
                                <m:t>μ</m:t>
                              </m:r>
                            </m:sup>
                          </m:sSup>
                          <m:r>
                            <a:rPr lang="pt-PT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pt-PT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pt-PT"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pt-PT">
                                  <a:latin typeface="Cambria Math" panose="02040503050406030204" pitchFamily="18" charset="0"/>
                                </a:rPr>
                                <m:t>μ</m:t>
                              </m:r>
                            </m:sub>
                            <m:sup>
                              <m:r>
                                <a:rPr lang="pt-PT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sSup>
                            <m:sSupPr>
                              <m:ctrlPr>
                                <a:rPr lang="pt-PT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pt-PT"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p>
                              <m:r>
                                <a:rPr lang="pt-PT">
                                  <a:latin typeface="Cambria Math" panose="02040503050406030204" pitchFamily="18" charset="0"/>
                                </a:rPr>
                                <m:t>2,</m:t>
                              </m:r>
                              <m:r>
                                <m:rPr>
                                  <m:sty m:val="p"/>
                                </m:rPr>
                                <a:rPr lang="pt-PT">
                                  <a:latin typeface="Cambria Math" panose="02040503050406030204" pitchFamily="18" charset="0"/>
                                </a:rPr>
                                <m:t>μ</m:t>
                              </m:r>
                            </m:sup>
                          </m:sSup>
                        </m:e>
                      </m:d>
                      <m:r>
                        <a:rPr lang="pt-PT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pt-PT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PT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PT"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  <m:sSup>
                        <m:sSupPr>
                          <m:ctrlPr>
                            <a:rPr lang="pt-PT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pt-PT"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sup>
                          <m:r>
                            <a:rPr lang="pt-PT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pt-P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pt-PT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pt-PT">
                                  <a:latin typeface="Cambria Math" panose="02040503050406030204" pitchFamily="18" charset="0"/>
                                </a:rPr>
                                <m:t>g</m:t>
                              </m:r>
                            </m:e>
                            <m:sup>
                              <m:r>
                                <a:rPr lang="pt-PT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pt-PT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pt-PT"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pt-PT">
                                  <a:latin typeface="Cambria Math" panose="02040503050406030204" pitchFamily="18" charset="0"/>
                                </a:rPr>
                                <m:t>μ</m:t>
                              </m:r>
                            </m:sub>
                            <m:sup>
                              <m:r>
                                <a:rPr lang="pt-PT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  <m:sSup>
                            <m:sSupPr>
                              <m:ctrlPr>
                                <a:rPr lang="pt-PT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pt-PT"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p>
                              <m:r>
                                <a:rPr lang="pt-PT">
                                  <a:latin typeface="Cambria Math" panose="02040503050406030204" pitchFamily="18" charset="0"/>
                                </a:rPr>
                                <m:t>3,</m:t>
                              </m:r>
                              <m:r>
                                <m:rPr>
                                  <m:sty m:val="p"/>
                                </m:rPr>
                                <a:rPr lang="pt-PT">
                                  <a:latin typeface="Cambria Math" panose="02040503050406030204" pitchFamily="18" charset="0"/>
                                </a:rPr>
                                <m:t>μ</m:t>
                              </m:r>
                            </m:sup>
                          </m:sSup>
                          <m:r>
                            <a:rPr lang="pt-PT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pt-PT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pt-PT">
                                  <a:latin typeface="Cambria Math" panose="02040503050406030204" pitchFamily="18" charset="0"/>
                                </a:rPr>
                                <m:t>g</m:t>
                              </m:r>
                            </m:e>
                            <m:sup>
                              <m:r>
                                <a:rPr lang="pt-PT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  <m:r>
                                <a:rPr lang="pt-PT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pt-P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pt-PT"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pt-PT">
                                  <a:latin typeface="Cambria Math" panose="02040503050406030204" pitchFamily="18" charset="0"/>
                                </a:rPr>
                                <m:t>μ</m:t>
                              </m:r>
                            </m:sub>
                          </m:sSub>
                          <m:sSup>
                            <m:sSupPr>
                              <m:ctrlPr>
                                <a:rPr lang="pt-PT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pt-PT"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pt-PT">
                                  <a:latin typeface="Cambria Math" panose="02040503050406030204" pitchFamily="18" charset="0"/>
                                </a:rPr>
                                <m:t>μ</m:t>
                              </m:r>
                            </m:sup>
                          </m:sSup>
                          <m:r>
                            <a:rPr lang="pt-PT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pt-PT">
                              <a:latin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pt-PT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pt-PT">
                                  <a:latin typeface="Cambria Math" panose="02040503050406030204" pitchFamily="18" charset="0"/>
                                </a:rPr>
                                <m:t>g</m:t>
                              </m:r>
                            </m:e>
                            <m:sup>
                              <m:r>
                                <a:rPr lang="pt-PT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pt-PT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pt-PT">
                                  <a:latin typeface="Cambria Math" panose="02040503050406030204" pitchFamily="18" charset="0"/>
                                </a:rPr>
                                <m:t>g</m:t>
                              </m:r>
                            </m:e>
                            <m:sup>
                              <m:r>
                                <a:rPr lang="pt-PT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  <m:r>
                                <a:rPr lang="pt-PT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pt-PT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pt-PT"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pt-PT">
                                  <a:latin typeface="Cambria Math" panose="02040503050406030204" pitchFamily="18" charset="0"/>
                                </a:rPr>
                                <m:t>μ</m:t>
                              </m:r>
                            </m:sub>
                            <m:sup>
                              <m:r>
                                <a:rPr lang="pt-PT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  <m:sSup>
                            <m:sSupPr>
                              <m:ctrlPr>
                                <a:rPr lang="pt-PT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pt-PT"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pt-PT">
                                  <a:latin typeface="Cambria Math" panose="02040503050406030204" pitchFamily="18" charset="0"/>
                                </a:rPr>
                                <m:t>μ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pt-PT" dirty="0">
                  <a:solidFill>
                    <a:srgbClr val="FFFFFF"/>
                  </a:solidFill>
                </a:endParaRPr>
              </a:p>
            </p:txBody>
          </p:sp>
        </mc:Choice>
        <mc:Fallback xmlns="">
          <p:sp>
            <p:nvSpPr>
              <p:cNvPr id="7" name="Retângulo 6">
                <a:extLst>
                  <a:ext uri="{FF2B5EF4-FFF2-40B4-BE49-F238E27FC236}">
                    <a16:creationId xmlns:a16="http://schemas.microsoft.com/office/drawing/2014/main" id="{4597CD31-3CC7-4264-BECD-28E04A7EA8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0848" y="1274404"/>
                <a:ext cx="9285696" cy="113133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Marcador de Posição da Data 3">
            <a:extLst>
              <a:ext uri="{FF2B5EF4-FFF2-40B4-BE49-F238E27FC236}">
                <a16:creationId xmlns:a16="http://schemas.microsoft.com/office/drawing/2014/main" id="{17546F16-2F65-4140-9847-385B15C0FCD4}"/>
              </a:ext>
            </a:extLst>
          </p:cNvPr>
          <p:cNvSpPr txBox="1">
            <a:spLocks/>
          </p:cNvSpPr>
          <p:nvPr/>
        </p:nvSpPr>
        <p:spPr>
          <a:xfrm>
            <a:off x="1" y="6501061"/>
            <a:ext cx="17068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/>
              <a:t>31/07/2018</a:t>
            </a:r>
            <a:endParaRPr lang="pt-PT" dirty="0"/>
          </a:p>
        </p:txBody>
      </p:sp>
      <p:sp>
        <p:nvSpPr>
          <p:cNvPr id="15" name="Marcador de Posição do Rodapé 4">
            <a:extLst>
              <a:ext uri="{FF2B5EF4-FFF2-40B4-BE49-F238E27FC236}">
                <a16:creationId xmlns:a16="http://schemas.microsoft.com/office/drawing/2014/main" id="{578F9525-C637-46D6-9F23-48B8CA2E0A96}"/>
              </a:ext>
            </a:extLst>
          </p:cNvPr>
          <p:cNvSpPr txBox="1">
            <a:spLocks/>
          </p:cNvSpPr>
          <p:nvPr/>
        </p:nvSpPr>
        <p:spPr>
          <a:xfrm>
            <a:off x="1706881" y="6501060"/>
            <a:ext cx="57403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900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Phenomenology of the minimal B - L extension of the Standard Model</a:t>
            </a:r>
            <a:endParaRPr lang="pt-PT" dirty="0"/>
          </a:p>
        </p:txBody>
      </p:sp>
      <p:sp>
        <p:nvSpPr>
          <p:cNvPr id="16" name="Marcador de Posição do Número do Diapositivo 5">
            <a:extLst>
              <a:ext uri="{FF2B5EF4-FFF2-40B4-BE49-F238E27FC236}">
                <a16:creationId xmlns:a16="http://schemas.microsoft.com/office/drawing/2014/main" id="{8B1E0844-F9AC-4934-8E71-DD80050838A5}"/>
              </a:ext>
            </a:extLst>
          </p:cNvPr>
          <p:cNvSpPr txBox="1">
            <a:spLocks/>
          </p:cNvSpPr>
          <p:nvPr/>
        </p:nvSpPr>
        <p:spPr>
          <a:xfrm>
            <a:off x="8170141" y="647876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8D98F66-8C19-4B33-BAEA-95C8605606D7}" type="slidenum">
              <a:rPr lang="pt-PT" smtClean="0"/>
              <a:pPr/>
              <a:t>18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9598736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947CB7-2EA6-47B0-BB78-7BE0A5602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PT" sz="3100" dirty="0"/>
              <a:t>3.1 - Geração de massa para bosões no modelo padrão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Marcador de Posição de Conteúdo 2">
                <a:extLst>
                  <a:ext uri="{FF2B5EF4-FFF2-40B4-BE49-F238E27FC236}">
                    <a16:creationId xmlns:a16="http://schemas.microsoft.com/office/drawing/2014/main" id="{AC0C7C03-694D-4C6B-BCF6-3CCBBA46971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buNone/>
                </a:pPr>
                <a:endParaRPr lang="pt-PT" sz="20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pt-PT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pt-PT" sz="20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pt-PT" sz="2000" dirty="0">
                    <a:solidFill>
                      <a:schemeClr val="tx1"/>
                    </a:solidFill>
                  </a:rPr>
                  <a:t>Rescrevendo este lagrangiano</a:t>
                </a:r>
                <a:r>
                  <a:rPr lang="pt-PT" dirty="0">
                    <a:solidFill>
                      <a:schemeClr val="tx1"/>
                    </a:solidFill>
                  </a:rPr>
                  <a:t> na sua base física, ou seja mudando os campos para, </a:t>
                </a:r>
                <a:endParaRPr lang="pt-PT" sz="2000" dirty="0">
                  <a:solidFill>
                    <a:schemeClr val="tx1"/>
                  </a:solidFill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pt-PT" sz="2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μ</m:t>
                        </m:r>
                      </m:sub>
                      <m:sup>
                        <m:r>
                          <a:rPr lang="pt-PT" sz="2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±</m:t>
                        </m:r>
                      </m:sup>
                    </m:sSubSup>
                    <m:r>
                      <a:rPr lang="pt-PT" sz="2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pt-PT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pt-PT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ctrlP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pt-PT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pt-PT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pt-PT" sz="22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μ</m:t>
                            </m:r>
                          </m:sub>
                          <m:sup>
                            <m:r>
                              <a:rPr lang="pt-PT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  <m:r>
                          <a:rPr lang="pt-PT" sz="2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±</m:t>
                        </m:r>
                        <m: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sSubSup>
                          <m:sSubSupPr>
                            <m:ctrlPr>
                              <a:rPr lang="pt-PT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pt-PT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pt-PT" sz="22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μ</m:t>
                            </m:r>
                          </m:sub>
                          <m:sup>
                            <m:r>
                              <a:rPr lang="pt-PT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d>
                  </m:oMath>
                </a14:m>
                <a:r>
                  <a:rPr lang="pt-PT" sz="2200" dirty="0">
                    <a:solidFill>
                      <a:schemeClr val="tx1"/>
                    </a:solidFill>
                  </a:rPr>
                  <a:t> ,</a:t>
                </a:r>
              </a:p>
              <a:p>
                <a:pPr marL="0" indent="0" algn="ctr">
                  <a:buNone/>
                </a:pPr>
                <a:r>
                  <a:rPr lang="pt-PT" sz="22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pt-PT" sz="2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μ</m:t>
                        </m:r>
                      </m:sub>
                    </m:sSub>
                    <m:r>
                      <a:rPr lang="pt-PT" sz="2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pt-PT" sz="2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pt-PT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pt-PT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pt-PT" sz="22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θ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pt-PT" sz="22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ω</m:t>
                                </m:r>
                              </m:sub>
                            </m:sSub>
                          </m:e>
                        </m:d>
                      </m:e>
                    </m:func>
                    <m:sSub>
                      <m:sSubPr>
                        <m:ctrlP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pt-PT" sz="2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μ</m:t>
                        </m:r>
                      </m:sub>
                    </m:sSub>
                    <m:r>
                      <a:rPr lang="pt-PT" sz="2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func>
                      <m:funcPr>
                        <m:ctrlP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pt-PT" sz="2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pt-PT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pt-PT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pt-PT" sz="22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θ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pt-PT" sz="22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ω</m:t>
                                </m:r>
                              </m:sub>
                            </m:sSub>
                          </m:e>
                        </m:d>
                      </m:e>
                    </m:func>
                    <m:sSubSup>
                      <m:sSubSupPr>
                        <m:ctrlP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pt-PT" sz="2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μ</m:t>
                        </m:r>
                      </m:sub>
                      <m:sup>
                        <m: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bSup>
                  </m:oMath>
                </a14:m>
                <a:r>
                  <a:rPr lang="pt-PT" sz="2200" dirty="0">
                    <a:solidFill>
                      <a:schemeClr val="tx1"/>
                    </a:solidFill>
                  </a:rPr>
                  <a:t>  e 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pt-PT" sz="2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μ</m:t>
                        </m:r>
                      </m:sub>
                    </m:sSub>
                    <m:r>
                      <a:rPr lang="pt-PT" sz="2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func>
                      <m:funcPr>
                        <m:ctrlP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pt-PT" sz="2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sen</m:t>
                        </m:r>
                      </m:fName>
                      <m:e>
                        <m:d>
                          <m:dPr>
                            <m:ctrlPr>
                              <a:rPr lang="pt-PT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pt-PT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pt-PT" sz="22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θ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pt-PT" sz="22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ω</m:t>
                                </m:r>
                              </m:sub>
                            </m:sSub>
                          </m:e>
                        </m:d>
                      </m:e>
                    </m:func>
                    <m:sSub>
                      <m:sSubPr>
                        <m:ctrlP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pt-PT" sz="2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μ</m:t>
                        </m:r>
                      </m:sub>
                    </m:sSub>
                    <m:r>
                      <a:rPr lang="pt-PT" sz="2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func>
                      <m:funcPr>
                        <m:ctrlP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pt-PT" sz="2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pt-PT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pt-PT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pt-PT" sz="22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θ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pt-PT" sz="22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ω</m:t>
                                </m:r>
                              </m:sub>
                            </m:sSub>
                          </m:e>
                        </m:d>
                      </m:e>
                    </m:func>
                    <m:sSubSup>
                      <m:sSubSupPr>
                        <m:ctrlP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pt-PT" sz="2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μ</m:t>
                        </m:r>
                      </m:sub>
                      <m:sup>
                        <m:r>
                          <a:rPr lang="pt-PT" sz="2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bSup>
                  </m:oMath>
                </a14:m>
                <a:r>
                  <a:rPr lang="pt-PT" sz="2200" i="1" dirty="0">
                    <a:solidFill>
                      <a:schemeClr val="tx1"/>
                    </a:solidFill>
                  </a:rPr>
                  <a:t> </a:t>
                </a:r>
                <a:endParaRPr lang="pt-PT" sz="22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pt-PT" sz="2000" dirty="0">
                    <a:solidFill>
                      <a:schemeClr val="tx1"/>
                    </a:solidFill>
                  </a:rPr>
                  <a:t>Obtemos </a:t>
                </a:r>
                <a:r>
                  <a:rPr lang="pt-PT" dirty="0">
                    <a:solidFill>
                      <a:schemeClr val="tx1"/>
                    </a:solidFill>
                  </a:rPr>
                  <a:t>alguns </a:t>
                </a:r>
                <a:r>
                  <a:rPr lang="pt-PT" sz="2000" dirty="0">
                    <a:solidFill>
                      <a:schemeClr val="tx1"/>
                    </a:solidFill>
                  </a:rPr>
                  <a:t>termos quadráticos que indicam </a:t>
                </a:r>
                <a:r>
                  <a:rPr lang="pt-PT" dirty="0">
                    <a:solidFill>
                      <a:schemeClr val="tx1"/>
                    </a:solidFill>
                  </a:rPr>
                  <a:t>a</a:t>
                </a:r>
                <a:r>
                  <a:rPr lang="pt-PT" sz="2000" dirty="0">
                    <a:solidFill>
                      <a:schemeClr val="tx1"/>
                    </a:solidFill>
                  </a:rPr>
                  <a:t>s seguintes massas, 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PT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PT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pt-PT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sub>
                    </m:sSub>
                    <m:r>
                      <a:rPr lang="pt-PT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PT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PT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pt-PT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pt-PT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𝑣</m:t>
                    </m:r>
                    <m:rad>
                      <m:radPr>
                        <m:degHide m:val="on"/>
                        <m:ctrlPr>
                          <a:rPr lang="pt-PT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pt-PT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PT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p>
                            <m:r>
                              <a:rPr lang="pt-PT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pt-PT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pt-PT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PT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p>
                            <m:r>
                              <a:rPr lang="pt-PT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′2</m:t>
                            </m:r>
                          </m:sup>
                        </m:sSup>
                      </m:e>
                    </m:rad>
                  </m:oMath>
                </a14:m>
                <a:r>
                  <a:rPr lang="pt-PT" sz="2000" dirty="0">
                    <a:solidFill>
                      <a:schemeClr val="tx1"/>
                    </a:solidFill>
                  </a:rPr>
                  <a:t>  e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PT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PT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pt-PT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sub>
                    </m:sSub>
                    <m:r>
                      <a:rPr lang="pt-PT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PT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PT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pt-PT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pt-PT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pt-PT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𝑣</m:t>
                    </m:r>
                    <m:r>
                      <a:rPr lang="pt-PT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pt-PT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g</m:t>
                    </m:r>
                  </m:oMath>
                </a14:m>
                <a:r>
                  <a:rPr lang="pt-PT" sz="20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4" name="Marcador de Posição de Conteúdo 2">
                <a:extLst>
                  <a:ext uri="{FF2B5EF4-FFF2-40B4-BE49-F238E27FC236}">
                    <a16:creationId xmlns:a16="http://schemas.microsoft.com/office/drawing/2014/main" id="{AC0C7C03-694D-4C6B-BCF6-3CCBBA46971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94"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tângulo 6">
                <a:extLst>
                  <a:ext uri="{FF2B5EF4-FFF2-40B4-BE49-F238E27FC236}">
                    <a16:creationId xmlns:a16="http://schemas.microsoft.com/office/drawing/2014/main" id="{4597CD31-3CC7-4264-BECD-28E04A7EA839}"/>
                  </a:ext>
                </a:extLst>
              </p:cNvPr>
              <p:cNvSpPr/>
              <p:nvPr/>
            </p:nvSpPr>
            <p:spPr>
              <a:xfrm>
                <a:off x="-70848" y="1274404"/>
                <a:ext cx="9285696" cy="113133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PT" i="1" smtClean="0">
                          <a:latin typeface="Cambria Math" panose="02040503050406030204" pitchFamily="18" charset="0"/>
                        </a:rPr>
                        <m:t>ℒ</m:t>
                      </m:r>
                      <m:r>
                        <a:rPr lang="pt-PT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PT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PT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PT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pt-PT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pt-PT">
                              <a:latin typeface="Cambria Math" panose="02040503050406030204" pitchFamily="18" charset="0"/>
                            </a:rPr>
                            <m:t>μ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pt-PT">
                          <a:latin typeface="Cambria Math" panose="02040503050406030204" pitchFamily="18" charset="0"/>
                        </a:rPr>
                        <m:t>h</m:t>
                      </m:r>
                      <m:sSup>
                        <m:sSupPr>
                          <m:ctrlPr>
                            <a:rPr lang="pt-PT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PT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pt-PT">
                              <a:latin typeface="Cambria Math" panose="02040503050406030204" pitchFamily="18" charset="0"/>
                            </a:rPr>
                            <m:t>μ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pt-PT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pt-PT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pt-PT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PT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PT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pt-P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PT">
                              <a:latin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pt-PT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pt-PT"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</m:e>
                            <m:sup>
                              <m:r>
                                <a:rPr lang="pt-PT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pt-PT"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</m:d>
                      <m:sSup>
                        <m:sSupPr>
                          <m:ctrlPr>
                            <a:rPr lang="pt-PT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pt-PT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pt-PT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pt-PT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pt-PT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PT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PT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sSubSup>
                        <m:sSubSupPr>
                          <m:ctrlPr>
                            <a:rPr lang="pt-PT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pt-PT">
                              <a:latin typeface="Cambria Math" panose="02040503050406030204" pitchFamily="18" charset="0"/>
                            </a:rPr>
                            <m:t>F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pt-PT">
                              <a:latin typeface="Cambria Math" panose="02040503050406030204" pitchFamily="18" charset="0"/>
                            </a:rPr>
                            <m:t>μν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pt-PT">
                              <a:latin typeface="Cambria Math" panose="02040503050406030204" pitchFamily="18" charset="0"/>
                            </a:rPr>
                            <m:t>i</m:t>
                          </m:r>
                        </m:sup>
                      </m:sSubSup>
                      <m:sSup>
                        <m:sSupPr>
                          <m:ctrlPr>
                            <a:rPr lang="pt-PT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pt-PT">
                              <a:latin typeface="Cambria Math" panose="02040503050406030204" pitchFamily="18" charset="0"/>
                            </a:rPr>
                            <m:t>F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pt-PT">
                              <a:latin typeface="Cambria Math" panose="02040503050406030204" pitchFamily="18" charset="0"/>
                            </a:rPr>
                            <m:t>iμν</m:t>
                          </m:r>
                        </m:sup>
                      </m:sSup>
                      <m:r>
                        <a:rPr lang="pt-PT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pt-PT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PT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PT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sSub>
                        <m:sSubPr>
                          <m:ctrlPr>
                            <a:rPr lang="pt-PT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pt-PT"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pt-PT">
                              <a:latin typeface="Cambria Math" panose="02040503050406030204" pitchFamily="18" charset="0"/>
                            </a:rPr>
                            <m:t>μν</m:t>
                          </m:r>
                        </m:sub>
                      </m:sSub>
                      <m:sSup>
                        <m:sSupPr>
                          <m:ctrlPr>
                            <a:rPr lang="pt-PT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pt-PT"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pt-PT">
                              <a:latin typeface="Cambria Math" panose="02040503050406030204" pitchFamily="18" charset="0"/>
                            </a:rPr>
                            <m:t>μν</m:t>
                          </m:r>
                        </m:sup>
                      </m:sSup>
                    </m:oMath>
                  </m:oMathPara>
                </a14:m>
                <a:endParaRPr lang="pt-PT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PT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pt-PT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PT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PT"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  <m:sSup>
                        <m:sSupPr>
                          <m:ctrlPr>
                            <a:rPr lang="pt-PT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pt-PT"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sup>
                          <m:r>
                            <a:rPr lang="pt-PT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pt-PT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pt-PT">
                              <a:latin typeface="Cambria Math" panose="02040503050406030204" pitchFamily="18" charset="0"/>
                            </a:rPr>
                            <m:t>g</m:t>
                          </m:r>
                        </m:e>
                        <m:sup>
                          <m:r>
                            <a:rPr lang="pt-PT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pt-P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pt-PT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pt-PT"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pt-PT">
                                  <a:latin typeface="Cambria Math" panose="02040503050406030204" pitchFamily="18" charset="0"/>
                                </a:rPr>
                                <m:t>μ</m:t>
                              </m:r>
                            </m:sub>
                            <m:sup>
                              <m:r>
                                <a:rPr lang="pt-PT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  <m:sSup>
                            <m:sSupPr>
                              <m:ctrlPr>
                                <a:rPr lang="pt-PT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pt-PT"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p>
                              <m:r>
                                <a:rPr lang="pt-PT">
                                  <a:latin typeface="Cambria Math" panose="02040503050406030204" pitchFamily="18" charset="0"/>
                                </a:rPr>
                                <m:t>1,</m:t>
                              </m:r>
                              <m:r>
                                <m:rPr>
                                  <m:sty m:val="p"/>
                                </m:rPr>
                                <a:rPr lang="pt-PT">
                                  <a:latin typeface="Cambria Math" panose="02040503050406030204" pitchFamily="18" charset="0"/>
                                </a:rPr>
                                <m:t>μ</m:t>
                              </m:r>
                            </m:sup>
                          </m:sSup>
                          <m:r>
                            <a:rPr lang="pt-PT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pt-PT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pt-PT"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pt-PT">
                                  <a:latin typeface="Cambria Math" panose="02040503050406030204" pitchFamily="18" charset="0"/>
                                </a:rPr>
                                <m:t>μ</m:t>
                              </m:r>
                            </m:sub>
                            <m:sup>
                              <m:r>
                                <a:rPr lang="pt-PT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sSup>
                            <m:sSupPr>
                              <m:ctrlPr>
                                <a:rPr lang="pt-PT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pt-PT"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p>
                              <m:r>
                                <a:rPr lang="pt-PT">
                                  <a:latin typeface="Cambria Math" panose="02040503050406030204" pitchFamily="18" charset="0"/>
                                </a:rPr>
                                <m:t>2,</m:t>
                              </m:r>
                              <m:r>
                                <m:rPr>
                                  <m:sty m:val="p"/>
                                </m:rPr>
                                <a:rPr lang="pt-PT">
                                  <a:latin typeface="Cambria Math" panose="02040503050406030204" pitchFamily="18" charset="0"/>
                                </a:rPr>
                                <m:t>μ</m:t>
                              </m:r>
                            </m:sup>
                          </m:sSup>
                        </m:e>
                      </m:d>
                      <m:r>
                        <a:rPr lang="pt-PT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pt-PT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PT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PT"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  <m:sSup>
                        <m:sSupPr>
                          <m:ctrlPr>
                            <a:rPr lang="pt-PT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pt-PT"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sup>
                          <m:r>
                            <a:rPr lang="pt-PT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pt-P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pt-PT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pt-PT">
                                  <a:latin typeface="Cambria Math" panose="02040503050406030204" pitchFamily="18" charset="0"/>
                                </a:rPr>
                                <m:t>g</m:t>
                              </m:r>
                            </m:e>
                            <m:sup>
                              <m:r>
                                <a:rPr lang="pt-PT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pt-PT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pt-PT"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pt-PT">
                                  <a:latin typeface="Cambria Math" panose="02040503050406030204" pitchFamily="18" charset="0"/>
                                </a:rPr>
                                <m:t>μ</m:t>
                              </m:r>
                            </m:sub>
                            <m:sup>
                              <m:r>
                                <a:rPr lang="pt-PT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  <m:sSup>
                            <m:sSupPr>
                              <m:ctrlPr>
                                <a:rPr lang="pt-PT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pt-PT"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p>
                              <m:r>
                                <a:rPr lang="pt-PT">
                                  <a:latin typeface="Cambria Math" panose="02040503050406030204" pitchFamily="18" charset="0"/>
                                </a:rPr>
                                <m:t>3,</m:t>
                              </m:r>
                              <m:r>
                                <m:rPr>
                                  <m:sty m:val="p"/>
                                </m:rPr>
                                <a:rPr lang="pt-PT">
                                  <a:latin typeface="Cambria Math" panose="02040503050406030204" pitchFamily="18" charset="0"/>
                                </a:rPr>
                                <m:t>μ</m:t>
                              </m:r>
                            </m:sup>
                          </m:sSup>
                          <m:r>
                            <a:rPr lang="pt-PT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pt-PT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pt-PT">
                                  <a:latin typeface="Cambria Math" panose="02040503050406030204" pitchFamily="18" charset="0"/>
                                </a:rPr>
                                <m:t>g</m:t>
                              </m:r>
                            </m:e>
                            <m:sup>
                              <m:r>
                                <a:rPr lang="pt-PT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  <m:r>
                                <a:rPr lang="pt-PT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pt-P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pt-PT"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pt-PT">
                                  <a:latin typeface="Cambria Math" panose="02040503050406030204" pitchFamily="18" charset="0"/>
                                </a:rPr>
                                <m:t>μ</m:t>
                              </m:r>
                            </m:sub>
                          </m:sSub>
                          <m:sSup>
                            <m:sSupPr>
                              <m:ctrlPr>
                                <a:rPr lang="pt-PT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pt-PT"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pt-PT">
                                  <a:latin typeface="Cambria Math" panose="02040503050406030204" pitchFamily="18" charset="0"/>
                                </a:rPr>
                                <m:t>μ</m:t>
                              </m:r>
                            </m:sup>
                          </m:sSup>
                          <m:r>
                            <a:rPr lang="pt-PT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pt-PT">
                              <a:latin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pt-PT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pt-PT">
                                  <a:latin typeface="Cambria Math" panose="02040503050406030204" pitchFamily="18" charset="0"/>
                                </a:rPr>
                                <m:t>g</m:t>
                              </m:r>
                            </m:e>
                            <m:sup>
                              <m:r>
                                <a:rPr lang="pt-PT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pt-PT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pt-PT">
                                  <a:latin typeface="Cambria Math" panose="02040503050406030204" pitchFamily="18" charset="0"/>
                                </a:rPr>
                                <m:t>g</m:t>
                              </m:r>
                            </m:e>
                            <m:sup>
                              <m:r>
                                <a:rPr lang="pt-PT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  <m:r>
                                <a:rPr lang="pt-PT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pt-PT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pt-PT"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pt-PT">
                                  <a:latin typeface="Cambria Math" panose="02040503050406030204" pitchFamily="18" charset="0"/>
                                </a:rPr>
                                <m:t>μ</m:t>
                              </m:r>
                            </m:sub>
                            <m:sup>
                              <m:r>
                                <a:rPr lang="pt-PT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  <m:sSup>
                            <m:sSupPr>
                              <m:ctrlPr>
                                <a:rPr lang="pt-PT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pt-PT"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pt-PT">
                                  <a:latin typeface="Cambria Math" panose="02040503050406030204" pitchFamily="18" charset="0"/>
                                </a:rPr>
                                <m:t>μ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pt-PT" dirty="0">
                  <a:solidFill>
                    <a:srgbClr val="FFFFFF"/>
                  </a:solidFill>
                </a:endParaRPr>
              </a:p>
            </p:txBody>
          </p:sp>
        </mc:Choice>
        <mc:Fallback xmlns="">
          <p:sp>
            <p:nvSpPr>
              <p:cNvPr id="7" name="Retângulo 6">
                <a:extLst>
                  <a:ext uri="{FF2B5EF4-FFF2-40B4-BE49-F238E27FC236}">
                    <a16:creationId xmlns:a16="http://schemas.microsoft.com/office/drawing/2014/main" id="{4597CD31-3CC7-4264-BECD-28E04A7EA8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0848" y="1274404"/>
                <a:ext cx="9285696" cy="113133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Marcador de Posição da Data 3">
            <a:extLst>
              <a:ext uri="{FF2B5EF4-FFF2-40B4-BE49-F238E27FC236}">
                <a16:creationId xmlns:a16="http://schemas.microsoft.com/office/drawing/2014/main" id="{33BA6F45-D77A-4F8C-B203-723E1DA6A1C8}"/>
              </a:ext>
            </a:extLst>
          </p:cNvPr>
          <p:cNvSpPr txBox="1">
            <a:spLocks/>
          </p:cNvSpPr>
          <p:nvPr/>
        </p:nvSpPr>
        <p:spPr>
          <a:xfrm>
            <a:off x="1" y="6501061"/>
            <a:ext cx="17068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/>
              <a:t>31/07/2018</a:t>
            </a:r>
            <a:endParaRPr lang="pt-PT" dirty="0"/>
          </a:p>
        </p:txBody>
      </p:sp>
      <p:sp>
        <p:nvSpPr>
          <p:cNvPr id="9" name="Marcador de Posição do Rodapé 4">
            <a:extLst>
              <a:ext uri="{FF2B5EF4-FFF2-40B4-BE49-F238E27FC236}">
                <a16:creationId xmlns:a16="http://schemas.microsoft.com/office/drawing/2014/main" id="{D98E32BB-77DE-4700-8C03-C1E51CA8226F}"/>
              </a:ext>
            </a:extLst>
          </p:cNvPr>
          <p:cNvSpPr txBox="1">
            <a:spLocks/>
          </p:cNvSpPr>
          <p:nvPr/>
        </p:nvSpPr>
        <p:spPr>
          <a:xfrm>
            <a:off x="1706881" y="6501060"/>
            <a:ext cx="57403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900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Phenomenology of the minimal B - L extension of the Standard Model</a:t>
            </a:r>
            <a:endParaRPr lang="pt-PT" dirty="0"/>
          </a:p>
        </p:txBody>
      </p:sp>
      <p:sp>
        <p:nvSpPr>
          <p:cNvPr id="10" name="Marcador de Posição do Número do Diapositivo 5">
            <a:extLst>
              <a:ext uri="{FF2B5EF4-FFF2-40B4-BE49-F238E27FC236}">
                <a16:creationId xmlns:a16="http://schemas.microsoft.com/office/drawing/2014/main" id="{111DF6B1-580C-4C59-8814-27ABA50BC83A}"/>
              </a:ext>
            </a:extLst>
          </p:cNvPr>
          <p:cNvSpPr txBox="1">
            <a:spLocks/>
          </p:cNvSpPr>
          <p:nvPr/>
        </p:nvSpPr>
        <p:spPr>
          <a:xfrm>
            <a:off x="8170141" y="647876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8D98F66-8C19-4B33-BAEA-95C8605606D7}" type="slidenum">
              <a:rPr lang="pt-PT" smtClean="0"/>
              <a:pPr/>
              <a:t>19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5961013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787F88-D921-4CCF-96E8-8A301D046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dirty="0">
                <a:solidFill>
                  <a:schemeClr val="tx1"/>
                </a:solidFill>
              </a:rPr>
              <a:t>Conteúdo 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279173B0-68ED-4BC0-B553-46625C1FCA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923" y="1274404"/>
            <a:ext cx="7563179" cy="505605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PT" sz="2200" dirty="0">
                <a:solidFill>
                  <a:schemeClr val="tx1"/>
                </a:solidFill>
              </a:rPr>
              <a:t>1 - Motivação</a:t>
            </a:r>
          </a:p>
          <a:p>
            <a:pPr marL="0" indent="0">
              <a:buNone/>
            </a:pPr>
            <a:r>
              <a:rPr lang="pt-PT" sz="2200" dirty="0">
                <a:solidFill>
                  <a:schemeClr val="tx1"/>
                </a:solidFill>
              </a:rPr>
              <a:t>2 - Introdução teórica </a:t>
            </a:r>
          </a:p>
          <a:p>
            <a:pPr marL="0" indent="0">
              <a:buNone/>
            </a:pPr>
            <a:r>
              <a:rPr lang="pt-PT" sz="2200" dirty="0">
                <a:solidFill>
                  <a:schemeClr val="tx1"/>
                </a:solidFill>
              </a:rPr>
              <a:t>3 - O Modelo Padrão </a:t>
            </a:r>
          </a:p>
          <a:p>
            <a:pPr marL="0" indent="0">
              <a:buNone/>
            </a:pPr>
            <a:r>
              <a:rPr lang="pt-PT" sz="2200" dirty="0">
                <a:solidFill>
                  <a:schemeClr val="tx1"/>
                </a:solidFill>
              </a:rPr>
              <a:t>4 - O Modelo B-L-SM</a:t>
            </a:r>
          </a:p>
          <a:p>
            <a:pPr marL="0" indent="0">
              <a:buNone/>
            </a:pPr>
            <a:r>
              <a:rPr lang="pt-PT" sz="2200" dirty="0"/>
              <a:t>5 - Estudo fenomenológico do modelo B-L-SM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t-PT" sz="2200" dirty="0"/>
              <a:t>6 - Conclusões</a:t>
            </a:r>
          </a:p>
          <a:p>
            <a:pPr marL="0" indent="0">
              <a:buNone/>
            </a:pPr>
            <a:endParaRPr lang="pt-PT" sz="2700" dirty="0">
              <a:solidFill>
                <a:schemeClr val="tx1"/>
              </a:solidFill>
            </a:endParaRPr>
          </a:p>
        </p:txBody>
      </p:sp>
      <p:sp>
        <p:nvSpPr>
          <p:cNvPr id="11" name="Marcador de Posição de Conteúdo 2">
            <a:extLst>
              <a:ext uri="{FF2B5EF4-FFF2-40B4-BE49-F238E27FC236}">
                <a16:creationId xmlns:a16="http://schemas.microsoft.com/office/drawing/2014/main" id="{4998B72F-66A4-4B4C-A8D2-157D5895D03A}"/>
              </a:ext>
            </a:extLst>
          </p:cNvPr>
          <p:cNvSpPr txBox="1">
            <a:spLocks/>
          </p:cNvSpPr>
          <p:nvPr/>
        </p:nvSpPr>
        <p:spPr>
          <a:xfrm>
            <a:off x="4572000" y="1274404"/>
            <a:ext cx="4348464" cy="50560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pt-PT" sz="2500" dirty="0"/>
          </a:p>
        </p:txBody>
      </p:sp>
      <p:sp>
        <p:nvSpPr>
          <p:cNvPr id="7" name="Marcador de Posição da Data 3">
            <a:extLst>
              <a:ext uri="{FF2B5EF4-FFF2-40B4-BE49-F238E27FC236}">
                <a16:creationId xmlns:a16="http://schemas.microsoft.com/office/drawing/2014/main" id="{2E91459A-BE28-470B-988C-8E5C88947E1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" y="6501061"/>
            <a:ext cx="1706880" cy="365125"/>
          </a:xfrm>
        </p:spPr>
        <p:txBody>
          <a:bodyPr/>
          <a:lstStyle/>
          <a:p>
            <a:r>
              <a:rPr lang="pt-PT"/>
              <a:t>31/07/2018</a:t>
            </a:r>
            <a:endParaRPr lang="pt-PT" dirty="0"/>
          </a:p>
        </p:txBody>
      </p:sp>
      <p:sp>
        <p:nvSpPr>
          <p:cNvPr id="8" name="Marcador de Posição do Rodapé 4">
            <a:extLst>
              <a:ext uri="{FF2B5EF4-FFF2-40B4-BE49-F238E27FC236}">
                <a16:creationId xmlns:a16="http://schemas.microsoft.com/office/drawing/2014/main" id="{995CBF7F-75FE-43AC-95A6-F30C0268F1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06881" y="6501060"/>
            <a:ext cx="5740399" cy="365125"/>
          </a:xfrm>
        </p:spPr>
        <p:txBody>
          <a:bodyPr/>
          <a:lstStyle/>
          <a:p>
            <a:r>
              <a:rPr lang="en-US" dirty="0"/>
              <a:t>Phenomenology of the minimal B - L extension of the Standard Model</a:t>
            </a:r>
            <a:endParaRPr lang="pt-PT" dirty="0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14DEC812-93E0-417F-8B24-B246AFF35E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59980" y="6490266"/>
            <a:ext cx="984019" cy="365125"/>
          </a:xfrm>
        </p:spPr>
        <p:txBody>
          <a:bodyPr/>
          <a:lstStyle/>
          <a:p>
            <a:fld id="{18D98F66-8C19-4B33-BAEA-95C8605606D7}" type="slidenum">
              <a:rPr lang="pt-PT" smtClean="0"/>
              <a:t>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1935082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947CB7-2EA6-47B0-BB78-7BE0A5602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sz="3000" dirty="0"/>
              <a:t>3.2 - Geração de massa dos fermiões </a:t>
            </a:r>
            <a:r>
              <a:rPr lang="pt-PT" sz="2800" dirty="0"/>
              <a:t>no modelo padrão</a:t>
            </a:r>
            <a:endParaRPr lang="pt-PT" sz="3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Marcador de Posição de Conteúdo 4">
                <a:extLst>
                  <a:ext uri="{FF2B5EF4-FFF2-40B4-BE49-F238E27FC236}">
                    <a16:creationId xmlns:a16="http://schemas.microsoft.com/office/drawing/2014/main" id="{87584997-5574-4330-AA81-45646787A58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pt-PT" sz="2200" dirty="0">
                    <a:solidFill>
                      <a:schemeClr val="tx1"/>
                    </a:solidFill>
                  </a:rPr>
                  <a:t>O Lagrangiano do modelo padrão não inclui termos de massa para os leptões, </a:t>
                </a:r>
                <a:r>
                  <a:rPr lang="pt-PT" sz="2200" i="1" dirty="0" err="1">
                    <a:solidFill>
                      <a:schemeClr val="tx1"/>
                    </a:solidFill>
                  </a:rPr>
                  <a:t>e.g</a:t>
                </a:r>
                <a:r>
                  <a:rPr lang="pt-PT" sz="2200" i="1" dirty="0">
                    <a:solidFill>
                      <a:schemeClr val="tx1"/>
                    </a:solidFill>
                  </a:rPr>
                  <a:t> </a:t>
                </a:r>
                <a:r>
                  <a:rPr lang="pt-PT" sz="2200" dirty="0">
                    <a:solidFill>
                      <a:schemeClr val="tx1"/>
                    </a:solidFill>
                  </a:rPr>
                  <a:t>para o eletrão,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pt-PT" sz="2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sSup>
                      <m:sSupPr>
                        <m:ctrlP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†</m:t>
                        </m:r>
                      </m:sup>
                    </m:sSup>
                  </m:oMath>
                </a14:m>
                <a:r>
                  <a:rPr lang="pt-PT" sz="2200" i="1" dirty="0">
                    <a:solidFill>
                      <a:schemeClr val="tx1"/>
                    </a:solidFill>
                  </a:rPr>
                  <a:t>, </a:t>
                </a:r>
                <a:r>
                  <a:rPr lang="pt-PT" sz="2200" dirty="0">
                    <a:solidFill>
                      <a:schemeClr val="tx1"/>
                    </a:solidFill>
                  </a:rPr>
                  <a:t>onde os campos de Dirac para o eletrão seriam,</a:t>
                </a:r>
              </a:p>
              <a:p>
                <a:pPr marL="0" indent="0" algn="ctr">
                  <a:buNone/>
                </a:pPr>
                <a:r>
                  <a:rPr lang="pt-PT" sz="2200" dirty="0">
                    <a:solidFill>
                      <a:schemeClr val="tx1"/>
                    </a:solidFill>
                  </a:rPr>
                  <a:t>	</a:t>
                </a:r>
                <a14:m>
                  <m:oMath xmlns:m="http://schemas.openxmlformats.org/officeDocument/2006/math">
                    <m:r>
                      <a:rPr lang="pt-PT" sz="2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r>
                      <a:rPr lang="pt-PT" sz="2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pt-PT" sz="22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pt-PT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pt-PT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PT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pt-PT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pt-PT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PT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pt-PT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pt-PT" sz="2200" dirty="0">
                    <a:solidFill>
                      <a:schemeClr val="tx1"/>
                    </a:solidFill>
                  </a:rPr>
                  <a:t>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†</m:t>
                        </m:r>
                      </m:sup>
                    </m:sSup>
                    <m:r>
                      <a:rPr lang="pt-PT" sz="22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pt-PT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bar>
                                <m:barPr>
                                  <m:pos m:val="top"/>
                                  <m:ctrlPr>
                                    <a:rPr lang="pt-PT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barPr>
                                <m:e>
                                  <m:sSub>
                                    <m:sSubPr>
                                      <m:ctrlPr>
                                        <a:rPr lang="pt-PT" sz="2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PT" sz="2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pt-PT" sz="2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sub>
                                  </m:sSub>
                                </m:e>
                              </m:bar>
                            </m:e>
                            <m:e>
                              <m:bar>
                                <m:barPr>
                                  <m:pos m:val="top"/>
                                  <m:ctrlPr>
                                    <a:rPr lang="pt-PT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barPr>
                                <m:e>
                                  <m:sSub>
                                    <m:sSubPr>
                                      <m:ctrlPr>
                                        <a:rPr lang="pt-PT" sz="2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PT" sz="2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pt-PT" sz="2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sub>
                                  </m:sSub>
                                </m:e>
                              </m:bar>
                            </m:e>
                          </m:mr>
                        </m:m>
                      </m:e>
                    </m:d>
                  </m:oMath>
                </a14:m>
                <a:r>
                  <a:rPr lang="pt-PT" sz="2200" dirty="0">
                    <a:solidFill>
                      <a:schemeClr val="tx1"/>
                    </a:solidFill>
                  </a:rPr>
                  <a:t>	</a:t>
                </a:r>
              </a:p>
              <a:p>
                <a:pPr marL="0" indent="0">
                  <a:buNone/>
                </a:pPr>
                <a:endParaRPr lang="pt-PT" sz="1700" dirty="0">
                  <a:solidFill>
                    <a:srgbClr val="FFFFFF"/>
                  </a:solidFill>
                </a:endParaRPr>
              </a:p>
            </p:txBody>
          </p:sp>
        </mc:Choice>
        <mc:Fallback xmlns="">
          <p:sp>
            <p:nvSpPr>
              <p:cNvPr id="5" name="Marcador de Posição de Conteúdo 4">
                <a:extLst>
                  <a:ext uri="{FF2B5EF4-FFF2-40B4-BE49-F238E27FC236}">
                    <a16:creationId xmlns:a16="http://schemas.microsoft.com/office/drawing/2014/main" id="{87584997-5574-4330-AA81-45646787A58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897" t="-1568" r="-203"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Marcador de Posição de Conteúdo 2">
            <a:extLst>
              <a:ext uri="{FF2B5EF4-FFF2-40B4-BE49-F238E27FC236}">
                <a16:creationId xmlns:a16="http://schemas.microsoft.com/office/drawing/2014/main" id="{D8B7B829-C641-43D2-9D3B-6B7AA4E03438}"/>
              </a:ext>
            </a:extLst>
          </p:cNvPr>
          <p:cNvSpPr txBox="1">
            <a:spLocks/>
          </p:cNvSpPr>
          <p:nvPr/>
        </p:nvSpPr>
        <p:spPr>
          <a:xfrm>
            <a:off x="215900" y="2095745"/>
            <a:ext cx="8637728" cy="38659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pt-PT" sz="1500" dirty="0">
              <a:solidFill>
                <a:srgbClr val="FFFFFF"/>
              </a:solidFill>
            </a:endParaRPr>
          </a:p>
        </p:txBody>
      </p:sp>
      <p:sp>
        <p:nvSpPr>
          <p:cNvPr id="8" name="Marcador de Posição da Data 3">
            <a:extLst>
              <a:ext uri="{FF2B5EF4-FFF2-40B4-BE49-F238E27FC236}">
                <a16:creationId xmlns:a16="http://schemas.microsoft.com/office/drawing/2014/main" id="{F1A3E0A1-43DC-4334-AE5E-0498A1E542C2}"/>
              </a:ext>
            </a:extLst>
          </p:cNvPr>
          <p:cNvSpPr txBox="1">
            <a:spLocks/>
          </p:cNvSpPr>
          <p:nvPr/>
        </p:nvSpPr>
        <p:spPr>
          <a:xfrm>
            <a:off x="1" y="6501061"/>
            <a:ext cx="17068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/>
              <a:t>31/07/2018</a:t>
            </a:r>
            <a:endParaRPr lang="pt-PT" dirty="0"/>
          </a:p>
        </p:txBody>
      </p:sp>
      <p:sp>
        <p:nvSpPr>
          <p:cNvPr id="9" name="Marcador de Posição do Rodapé 4">
            <a:extLst>
              <a:ext uri="{FF2B5EF4-FFF2-40B4-BE49-F238E27FC236}">
                <a16:creationId xmlns:a16="http://schemas.microsoft.com/office/drawing/2014/main" id="{DFA741FE-6D34-4156-9B72-1BA65DFD1D5E}"/>
              </a:ext>
            </a:extLst>
          </p:cNvPr>
          <p:cNvSpPr txBox="1">
            <a:spLocks/>
          </p:cNvSpPr>
          <p:nvPr/>
        </p:nvSpPr>
        <p:spPr>
          <a:xfrm>
            <a:off x="1706881" y="6501060"/>
            <a:ext cx="57403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900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Phenomenology of the minimal B - L extension of the Standard Model</a:t>
            </a:r>
            <a:endParaRPr lang="pt-PT" dirty="0"/>
          </a:p>
        </p:txBody>
      </p:sp>
      <p:sp>
        <p:nvSpPr>
          <p:cNvPr id="10" name="Marcador de Posição do Número do Diapositivo 5">
            <a:extLst>
              <a:ext uri="{FF2B5EF4-FFF2-40B4-BE49-F238E27FC236}">
                <a16:creationId xmlns:a16="http://schemas.microsoft.com/office/drawing/2014/main" id="{C2B14D29-5295-4DBB-896E-F2147BBB6DB3}"/>
              </a:ext>
            </a:extLst>
          </p:cNvPr>
          <p:cNvSpPr txBox="1">
            <a:spLocks/>
          </p:cNvSpPr>
          <p:nvPr/>
        </p:nvSpPr>
        <p:spPr>
          <a:xfrm>
            <a:off x="8170141" y="647876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8D98F66-8C19-4B33-BAEA-95C8605606D7}" type="slidenum">
              <a:rPr lang="pt-PT" smtClean="0"/>
              <a:pPr/>
              <a:t>20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40535944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947CB7-2EA6-47B0-BB78-7BE0A5602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sz="3000" dirty="0"/>
              <a:t>3.2 - Geração de massa dos fermiões </a:t>
            </a:r>
            <a:r>
              <a:rPr lang="pt-PT" sz="2800" dirty="0"/>
              <a:t>no modelo padrão</a:t>
            </a:r>
            <a:endParaRPr lang="pt-PT" sz="3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Marcador de Posição de Conteúdo 4">
                <a:extLst>
                  <a:ext uri="{FF2B5EF4-FFF2-40B4-BE49-F238E27FC236}">
                    <a16:creationId xmlns:a16="http://schemas.microsoft.com/office/drawing/2014/main" id="{87584997-5574-4330-AA81-45646787A58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pt-PT" sz="2200" dirty="0">
                    <a:solidFill>
                      <a:schemeClr val="tx1"/>
                    </a:solidFill>
                  </a:rPr>
                  <a:t>O Lagrangiano do modelo padrão não inclui termos de massa para os leptões, </a:t>
                </a:r>
                <a:r>
                  <a:rPr lang="pt-PT" sz="2200" i="1" dirty="0" err="1">
                    <a:solidFill>
                      <a:schemeClr val="tx1"/>
                    </a:solidFill>
                  </a:rPr>
                  <a:t>e.g</a:t>
                </a:r>
                <a:r>
                  <a:rPr lang="pt-PT" sz="2200" i="1" dirty="0">
                    <a:solidFill>
                      <a:schemeClr val="tx1"/>
                    </a:solidFill>
                  </a:rPr>
                  <a:t> </a:t>
                </a:r>
                <a:r>
                  <a:rPr lang="pt-PT" sz="2200" dirty="0">
                    <a:solidFill>
                      <a:schemeClr val="tx1"/>
                    </a:solidFill>
                  </a:rPr>
                  <a:t>para o eletrão,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pt-PT" sz="2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sSup>
                      <m:sSupPr>
                        <m:ctrlP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†</m:t>
                        </m:r>
                      </m:sup>
                    </m:sSup>
                  </m:oMath>
                </a14:m>
                <a:r>
                  <a:rPr lang="pt-PT" sz="2200" i="1" dirty="0">
                    <a:solidFill>
                      <a:schemeClr val="tx1"/>
                    </a:solidFill>
                  </a:rPr>
                  <a:t>, </a:t>
                </a:r>
                <a:r>
                  <a:rPr lang="pt-PT" sz="2200" dirty="0">
                    <a:solidFill>
                      <a:schemeClr val="tx1"/>
                    </a:solidFill>
                  </a:rPr>
                  <a:t>onde os campos de Dirac para o eletrão seriam,</a:t>
                </a:r>
              </a:p>
              <a:p>
                <a:pPr marL="0" indent="0" algn="ctr">
                  <a:buNone/>
                </a:pPr>
                <a:r>
                  <a:rPr lang="pt-PT" sz="2200" dirty="0">
                    <a:solidFill>
                      <a:schemeClr val="tx1"/>
                    </a:solidFill>
                  </a:rPr>
                  <a:t>	</a:t>
                </a:r>
                <a14:m>
                  <m:oMath xmlns:m="http://schemas.openxmlformats.org/officeDocument/2006/math">
                    <m:r>
                      <a:rPr lang="pt-PT" sz="2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r>
                      <a:rPr lang="pt-PT" sz="2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pt-PT" sz="22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pt-PT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pt-PT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PT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pt-PT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pt-PT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PT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pt-PT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pt-PT" sz="2200" dirty="0">
                    <a:solidFill>
                      <a:schemeClr val="tx1"/>
                    </a:solidFill>
                  </a:rPr>
                  <a:t>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†</m:t>
                        </m:r>
                      </m:sup>
                    </m:sSup>
                    <m:r>
                      <a:rPr lang="pt-PT" sz="22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pt-PT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bar>
                                <m:barPr>
                                  <m:pos m:val="top"/>
                                  <m:ctrlPr>
                                    <a:rPr lang="pt-PT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barPr>
                                <m:e>
                                  <m:sSub>
                                    <m:sSubPr>
                                      <m:ctrlPr>
                                        <a:rPr lang="pt-PT" sz="2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PT" sz="2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pt-PT" sz="2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sub>
                                  </m:sSub>
                                </m:e>
                              </m:bar>
                            </m:e>
                            <m:e>
                              <m:bar>
                                <m:barPr>
                                  <m:pos m:val="top"/>
                                  <m:ctrlPr>
                                    <a:rPr lang="pt-PT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barPr>
                                <m:e>
                                  <m:sSub>
                                    <m:sSubPr>
                                      <m:ctrlPr>
                                        <a:rPr lang="pt-PT" sz="2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PT" sz="2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pt-PT" sz="2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sub>
                                  </m:sSub>
                                </m:e>
                              </m:bar>
                            </m:e>
                          </m:mr>
                        </m:m>
                      </m:e>
                    </m:d>
                  </m:oMath>
                </a14:m>
                <a:r>
                  <a:rPr lang="pt-PT" sz="2200" dirty="0">
                    <a:solidFill>
                      <a:schemeClr val="tx1"/>
                    </a:solidFill>
                  </a:rPr>
                  <a:t>	</a:t>
                </a:r>
              </a:p>
              <a:p>
                <a:pPr marL="0" indent="0">
                  <a:buNone/>
                </a:pPr>
                <a:r>
                  <a:rPr lang="pt-PT" sz="2200" dirty="0">
                    <a:solidFill>
                      <a:schemeClr val="tx1"/>
                    </a:solidFill>
                  </a:rPr>
                  <a:t>ainda para o eletrão teríamos termos de interação,  </a:t>
                </a:r>
                <a:endParaRPr lang="pt-PT" sz="2200" i="1" dirty="0">
                  <a:solidFill>
                    <a:schemeClr val="tx1"/>
                  </a:solidFill>
                </a:endParaRPr>
              </a:p>
              <a:p>
                <a:pPr marL="0" indent="0" algn="ctr">
                  <a:buNone/>
                </a:pPr>
                <a:endParaRPr lang="pt-PT" sz="18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pt-PT" sz="18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pt-PT" sz="1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Marcador de Posição de Conteúdo 4">
                <a:extLst>
                  <a:ext uri="{FF2B5EF4-FFF2-40B4-BE49-F238E27FC236}">
                    <a16:creationId xmlns:a16="http://schemas.microsoft.com/office/drawing/2014/main" id="{87584997-5574-4330-AA81-45646787A58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897" t="-1568" r="-203"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Marcador de Posição de Conteúdo 2">
            <a:extLst>
              <a:ext uri="{FF2B5EF4-FFF2-40B4-BE49-F238E27FC236}">
                <a16:creationId xmlns:a16="http://schemas.microsoft.com/office/drawing/2014/main" id="{D8B7B829-C641-43D2-9D3B-6B7AA4E03438}"/>
              </a:ext>
            </a:extLst>
          </p:cNvPr>
          <p:cNvSpPr txBox="1">
            <a:spLocks/>
          </p:cNvSpPr>
          <p:nvPr/>
        </p:nvSpPr>
        <p:spPr>
          <a:xfrm>
            <a:off x="255050" y="1993108"/>
            <a:ext cx="8637728" cy="38659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pt-PT" sz="1500" dirty="0">
              <a:solidFill>
                <a:srgbClr val="FFFF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tângulo 3">
                <a:extLst>
                  <a:ext uri="{FF2B5EF4-FFF2-40B4-BE49-F238E27FC236}">
                    <a16:creationId xmlns:a16="http://schemas.microsoft.com/office/drawing/2014/main" id="{201E22C7-DC90-449A-BA8A-1B4BD01ED806}"/>
                  </a:ext>
                </a:extLst>
              </p:cNvPr>
              <p:cNvSpPr/>
              <p:nvPr/>
            </p:nvSpPr>
            <p:spPr>
              <a:xfrm>
                <a:off x="261627" y="3567400"/>
                <a:ext cx="3632982" cy="5082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PT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2200" i="1">
                              <a:latin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sSub>
                            <m:sSubPr>
                              <m:ctrlPr>
                                <a:rPr lang="pt-PT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PT" sz="2200" i="1">
                                  <a:latin typeface="Cambria Math" panose="02040503050406030204" pitchFamily="18" charset="0"/>
                                </a:rPr>
                                <m:t>𝓎</m:t>
                              </m:r>
                            </m:e>
                            <m:sub>
                              <m:r>
                                <a:rPr lang="pt-PT" sz="2200" i="1">
                                  <a:latin typeface="Cambria Math" panose="02040503050406030204" pitchFamily="18" charset="0"/>
                                </a:rPr>
                                <m:t>ℯ</m:t>
                              </m:r>
                            </m:sub>
                          </m:sSub>
                        </m:sub>
                      </m:sSub>
                      <m:r>
                        <a:rPr lang="pt-PT" sz="220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pt-PT" sz="2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PT" sz="22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pt-PT" sz="2200" i="1">
                              <a:latin typeface="Cambria Math" panose="02040503050406030204" pitchFamily="18" charset="0"/>
                            </a:rPr>
                            <m:t>𝑒</m:t>
                          </m:r>
                        </m:sup>
                      </m:sSup>
                      <m:bar>
                        <m:barPr>
                          <m:pos m:val="top"/>
                          <m:ctrlPr>
                            <a:rPr lang="pt-PT" sz="2200" i="1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pt-PT" sz="2200" i="1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pt-PT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PT" sz="22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pt-PT" sz="22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e>
                      </m:bar>
                      <m:r>
                        <a:rPr lang="pt-PT" sz="22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PT" sz="2200" i="1">
                          <a:latin typeface="Cambria Math" panose="02040503050406030204" pitchFamily="18" charset="0"/>
                        </a:rPr>
                        <m:t>𝐻</m:t>
                      </m:r>
                      <m:sSub>
                        <m:sSubPr>
                          <m:ctrlPr>
                            <a:rPr lang="pt-PT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22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pt-PT" sz="22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pt-PT" sz="2200" i="1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pt-PT" sz="22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PT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22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pt-PT" sz="2200" i="1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pt-PT" sz="2200" i="1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pt-PT" sz="2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PT" sz="2200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p>
                          <m:r>
                            <a:rPr lang="pt-PT" sz="2200" i="1">
                              <a:latin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pt-PT" sz="2200" i="1">
                          <a:latin typeface="Cambria Math" panose="02040503050406030204" pitchFamily="18" charset="0"/>
                        </a:rPr>
                        <m:t> </m:t>
                      </m:r>
                      <m:bar>
                        <m:barPr>
                          <m:pos m:val="top"/>
                          <m:ctrlPr>
                            <a:rPr lang="pt-PT" sz="2200" i="1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sSub>
                            <m:sSubPr>
                              <m:ctrlPr>
                                <a:rPr lang="pt-PT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PT" sz="22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pt-PT" sz="22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e>
                      </m:bar>
                    </m:oMath>
                  </m:oMathPara>
                </a14:m>
                <a:endParaRPr lang="pt-PT" sz="2200" dirty="0"/>
              </a:p>
            </p:txBody>
          </p:sp>
        </mc:Choice>
        <mc:Fallback xmlns="">
          <p:sp>
            <p:nvSpPr>
              <p:cNvPr id="4" name="Retângulo 3">
                <a:extLst>
                  <a:ext uri="{FF2B5EF4-FFF2-40B4-BE49-F238E27FC236}">
                    <a16:creationId xmlns:a16="http://schemas.microsoft.com/office/drawing/2014/main" id="{201E22C7-DC90-449A-BA8A-1B4BD01ED8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627" y="3567400"/>
                <a:ext cx="3632982" cy="50828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Marcador de Posição da Data 3">
            <a:extLst>
              <a:ext uri="{FF2B5EF4-FFF2-40B4-BE49-F238E27FC236}">
                <a16:creationId xmlns:a16="http://schemas.microsoft.com/office/drawing/2014/main" id="{7DFEE869-FCF3-4C44-B8FC-383D64F72E09}"/>
              </a:ext>
            </a:extLst>
          </p:cNvPr>
          <p:cNvSpPr txBox="1">
            <a:spLocks/>
          </p:cNvSpPr>
          <p:nvPr/>
        </p:nvSpPr>
        <p:spPr>
          <a:xfrm>
            <a:off x="1" y="6501061"/>
            <a:ext cx="17068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/>
              <a:t>31/07/2018</a:t>
            </a:r>
            <a:endParaRPr lang="pt-PT" dirty="0"/>
          </a:p>
        </p:txBody>
      </p:sp>
      <p:sp>
        <p:nvSpPr>
          <p:cNvPr id="10" name="Marcador de Posição do Rodapé 4">
            <a:extLst>
              <a:ext uri="{FF2B5EF4-FFF2-40B4-BE49-F238E27FC236}">
                <a16:creationId xmlns:a16="http://schemas.microsoft.com/office/drawing/2014/main" id="{71DC3A27-C02F-4A14-9445-527D7A2AAB56}"/>
              </a:ext>
            </a:extLst>
          </p:cNvPr>
          <p:cNvSpPr txBox="1">
            <a:spLocks/>
          </p:cNvSpPr>
          <p:nvPr/>
        </p:nvSpPr>
        <p:spPr>
          <a:xfrm>
            <a:off x="1706881" y="6501060"/>
            <a:ext cx="57403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900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Phenomenology of the minimal B - L extension of the Standard Model</a:t>
            </a:r>
            <a:endParaRPr lang="pt-PT" dirty="0"/>
          </a:p>
        </p:txBody>
      </p:sp>
      <p:sp>
        <p:nvSpPr>
          <p:cNvPr id="11" name="Marcador de Posição do Número do Diapositivo 5">
            <a:extLst>
              <a:ext uri="{FF2B5EF4-FFF2-40B4-BE49-F238E27FC236}">
                <a16:creationId xmlns:a16="http://schemas.microsoft.com/office/drawing/2014/main" id="{A55DE463-3D02-44EF-B8EE-4BECB5B18183}"/>
              </a:ext>
            </a:extLst>
          </p:cNvPr>
          <p:cNvSpPr txBox="1">
            <a:spLocks/>
          </p:cNvSpPr>
          <p:nvPr/>
        </p:nvSpPr>
        <p:spPr>
          <a:xfrm>
            <a:off x="8170141" y="647876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8D98F66-8C19-4B33-BAEA-95C8605606D7}" type="slidenum">
              <a:rPr lang="pt-PT" smtClean="0"/>
              <a:pPr/>
              <a:t>21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030108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947CB7-2EA6-47B0-BB78-7BE0A5602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sz="3000" dirty="0"/>
              <a:t>3.2 - Geração de massa dos fermiões </a:t>
            </a:r>
            <a:r>
              <a:rPr lang="pt-PT" sz="2800" dirty="0"/>
              <a:t>no modelo padrão</a:t>
            </a:r>
            <a:endParaRPr lang="pt-PT" sz="3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Marcador de Posição de Conteúdo 4">
                <a:extLst>
                  <a:ext uri="{FF2B5EF4-FFF2-40B4-BE49-F238E27FC236}">
                    <a16:creationId xmlns:a16="http://schemas.microsoft.com/office/drawing/2014/main" id="{87584997-5574-4330-AA81-45646787A58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pt-PT" sz="2200" dirty="0">
                    <a:solidFill>
                      <a:schemeClr val="tx1"/>
                    </a:solidFill>
                  </a:rPr>
                  <a:t>O Lagrangiano do modelo padrão não inclui termos de massa para os leptões, </a:t>
                </a:r>
                <a:r>
                  <a:rPr lang="pt-PT" sz="2200" i="1" dirty="0" err="1">
                    <a:solidFill>
                      <a:schemeClr val="tx1"/>
                    </a:solidFill>
                  </a:rPr>
                  <a:t>e.g</a:t>
                </a:r>
                <a:r>
                  <a:rPr lang="pt-PT" sz="2200" i="1" dirty="0">
                    <a:solidFill>
                      <a:schemeClr val="tx1"/>
                    </a:solidFill>
                  </a:rPr>
                  <a:t> </a:t>
                </a:r>
                <a:r>
                  <a:rPr lang="pt-PT" sz="2200" dirty="0">
                    <a:solidFill>
                      <a:schemeClr val="tx1"/>
                    </a:solidFill>
                  </a:rPr>
                  <a:t>para o eletrão,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pt-PT" sz="2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sSup>
                      <m:sSupPr>
                        <m:ctrlP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†</m:t>
                        </m:r>
                      </m:sup>
                    </m:sSup>
                  </m:oMath>
                </a14:m>
                <a:r>
                  <a:rPr lang="pt-PT" sz="2200" i="1" dirty="0">
                    <a:solidFill>
                      <a:schemeClr val="tx1"/>
                    </a:solidFill>
                  </a:rPr>
                  <a:t>, </a:t>
                </a:r>
                <a:r>
                  <a:rPr lang="pt-PT" sz="2200" dirty="0">
                    <a:solidFill>
                      <a:schemeClr val="tx1"/>
                    </a:solidFill>
                  </a:rPr>
                  <a:t>onde os campos de Dirac para o eletrão seriam,</a:t>
                </a:r>
              </a:p>
              <a:p>
                <a:pPr marL="0" indent="0" algn="ctr">
                  <a:buNone/>
                </a:pPr>
                <a:r>
                  <a:rPr lang="pt-PT" sz="2200" dirty="0">
                    <a:solidFill>
                      <a:schemeClr val="tx1"/>
                    </a:solidFill>
                  </a:rPr>
                  <a:t>	</a:t>
                </a:r>
                <a14:m>
                  <m:oMath xmlns:m="http://schemas.openxmlformats.org/officeDocument/2006/math">
                    <m:r>
                      <a:rPr lang="pt-PT" sz="2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r>
                      <a:rPr lang="pt-PT" sz="2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pt-PT" sz="22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pt-PT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pt-PT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PT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pt-PT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pt-PT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PT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pt-PT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pt-PT" sz="2200" dirty="0">
                    <a:solidFill>
                      <a:schemeClr val="tx1"/>
                    </a:solidFill>
                  </a:rPr>
                  <a:t>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†</m:t>
                        </m:r>
                      </m:sup>
                    </m:sSup>
                    <m:r>
                      <a:rPr lang="pt-PT" sz="22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pt-PT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bar>
                                <m:barPr>
                                  <m:pos m:val="top"/>
                                  <m:ctrlPr>
                                    <a:rPr lang="pt-PT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barPr>
                                <m:e>
                                  <m:sSub>
                                    <m:sSubPr>
                                      <m:ctrlPr>
                                        <a:rPr lang="pt-PT" sz="2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PT" sz="2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pt-PT" sz="2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sub>
                                  </m:sSub>
                                </m:e>
                              </m:bar>
                            </m:e>
                            <m:e>
                              <m:bar>
                                <m:barPr>
                                  <m:pos m:val="top"/>
                                  <m:ctrlPr>
                                    <a:rPr lang="pt-PT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barPr>
                                <m:e>
                                  <m:sSub>
                                    <m:sSubPr>
                                      <m:ctrlPr>
                                        <a:rPr lang="pt-PT" sz="2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PT" sz="2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pt-PT" sz="2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sub>
                                  </m:sSub>
                                </m:e>
                              </m:bar>
                            </m:e>
                          </m:mr>
                        </m:m>
                      </m:e>
                    </m:d>
                  </m:oMath>
                </a14:m>
                <a:r>
                  <a:rPr lang="pt-PT" sz="2200" dirty="0">
                    <a:solidFill>
                      <a:schemeClr val="tx1"/>
                    </a:solidFill>
                  </a:rPr>
                  <a:t>	</a:t>
                </a:r>
              </a:p>
              <a:p>
                <a:pPr marL="0" indent="0">
                  <a:buNone/>
                </a:pPr>
                <a:r>
                  <a:rPr lang="pt-PT" sz="2200" dirty="0">
                    <a:solidFill>
                      <a:schemeClr val="tx1"/>
                    </a:solidFill>
                  </a:rPr>
                  <a:t>ainda para o eletrão teríamos termos de interação,  </a:t>
                </a:r>
                <a:endParaRPr lang="pt-PT" sz="2200" i="1" dirty="0">
                  <a:solidFill>
                    <a:schemeClr val="tx1"/>
                  </a:solidFill>
                </a:endParaRPr>
              </a:p>
              <a:p>
                <a:pPr marL="0" indent="0" algn="ctr">
                  <a:buNone/>
                </a:pPr>
                <a:endParaRPr lang="pt-PT" sz="18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pt-PT" sz="18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pt-PT" sz="18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pt-PT" sz="2200" dirty="0">
                    <a:solidFill>
                      <a:schemeClr val="tx1"/>
                    </a:solidFill>
                  </a:rPr>
                  <a:t>Isto é equivalente a um termo quadrático de massa, 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PT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pt-PT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pt-PT" sz="2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pt-PT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pt-PT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PT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pt-PT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p>
                          </m:sSup>
                          <m:r>
                            <a:rPr lang="pt-PT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pt-PT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rad>
                    </m:oMath>
                  </m:oMathPara>
                </a14:m>
                <a:endParaRPr lang="pt-PT" sz="2200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Marcador de Posição de Conteúdo 4">
                <a:extLst>
                  <a:ext uri="{FF2B5EF4-FFF2-40B4-BE49-F238E27FC236}">
                    <a16:creationId xmlns:a16="http://schemas.microsoft.com/office/drawing/2014/main" id="{87584997-5574-4330-AA81-45646787A58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897" t="-1568" r="-203"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Marcador de Posição de Conteúdo 2">
            <a:extLst>
              <a:ext uri="{FF2B5EF4-FFF2-40B4-BE49-F238E27FC236}">
                <a16:creationId xmlns:a16="http://schemas.microsoft.com/office/drawing/2014/main" id="{D8B7B829-C641-43D2-9D3B-6B7AA4E03438}"/>
              </a:ext>
            </a:extLst>
          </p:cNvPr>
          <p:cNvSpPr txBox="1">
            <a:spLocks/>
          </p:cNvSpPr>
          <p:nvPr/>
        </p:nvSpPr>
        <p:spPr>
          <a:xfrm>
            <a:off x="255050" y="1993108"/>
            <a:ext cx="8637728" cy="38659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pt-PT" sz="1500" dirty="0">
              <a:solidFill>
                <a:srgbClr val="FFFFFF"/>
              </a:solidFill>
            </a:endParaRPr>
          </a:p>
        </p:txBody>
      </p:sp>
      <p:sp>
        <p:nvSpPr>
          <p:cNvPr id="15" name="Seta: Para a Direita 14">
            <a:extLst>
              <a:ext uri="{FF2B5EF4-FFF2-40B4-BE49-F238E27FC236}">
                <a16:creationId xmlns:a16="http://schemas.microsoft.com/office/drawing/2014/main" id="{A110838C-BF92-4FD2-A1A7-1FBC1CD9DF71}"/>
              </a:ext>
            </a:extLst>
          </p:cNvPr>
          <p:cNvSpPr/>
          <p:nvPr/>
        </p:nvSpPr>
        <p:spPr>
          <a:xfrm flipV="1">
            <a:off x="4126889" y="3661855"/>
            <a:ext cx="890221" cy="236893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1350" dirty="0">
              <a:solidFill>
                <a:srgbClr val="FF0000"/>
              </a:solidFill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8A27EAEF-9929-4BBF-921A-3A2CA174F5BE}"/>
              </a:ext>
            </a:extLst>
          </p:cNvPr>
          <p:cNvSpPr txBox="1"/>
          <p:nvPr/>
        </p:nvSpPr>
        <p:spPr>
          <a:xfrm>
            <a:off x="4084026" y="3401810"/>
            <a:ext cx="100232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350" dirty="0"/>
              <a:t>Adquirindo 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74C56102-47A7-4742-AD7E-10B88B917548}"/>
              </a:ext>
            </a:extLst>
          </p:cNvPr>
          <p:cNvSpPr txBox="1"/>
          <p:nvPr/>
        </p:nvSpPr>
        <p:spPr>
          <a:xfrm>
            <a:off x="4352592" y="3873206"/>
            <a:ext cx="46519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350" dirty="0"/>
              <a:t>VEV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tângulo 2">
                <a:extLst>
                  <a:ext uri="{FF2B5EF4-FFF2-40B4-BE49-F238E27FC236}">
                    <a16:creationId xmlns:a16="http://schemas.microsoft.com/office/drawing/2014/main" id="{ECA3F233-A706-461E-BCB8-92D85AB29A08}"/>
                  </a:ext>
                </a:extLst>
              </p:cNvPr>
              <p:cNvSpPr/>
              <p:nvPr/>
            </p:nvSpPr>
            <p:spPr>
              <a:xfrm>
                <a:off x="5331661" y="3401810"/>
                <a:ext cx="3246566" cy="80124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PT" sz="2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pt-PT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PT" sz="2200" i="1">
                                  <a:latin typeface="Cambria Math" panose="02040503050406030204" pitchFamily="18" charset="0"/>
                                </a:rPr>
                                <m:t>ℒ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pt-PT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PT" sz="2200" i="1">
                                      <a:latin typeface="Cambria Math" panose="02040503050406030204" pitchFamily="18" charset="0"/>
                                    </a:rPr>
                                    <m:t>𝓎</m:t>
                                  </m:r>
                                </m:e>
                                <m:sub>
                                  <m:r>
                                    <a:rPr lang="pt-PT" sz="2200" i="1">
                                      <a:latin typeface="Cambria Math" panose="02040503050406030204" pitchFamily="18" charset="0"/>
                                    </a:rPr>
                                    <m:t>ℯ</m:t>
                                  </m:r>
                                </m:sub>
                              </m:sSub>
                            </m:sub>
                          </m:sSub>
                          <m:r>
                            <a:rPr lang="pt-PT" sz="220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pt-PT" sz="22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pt-PT" sz="2200" i="1">
                              <a:latin typeface="Cambria Math" panose="02040503050406030204" pitchFamily="18" charset="0"/>
                            </a:rPr>
                            <m:t>𝑒</m:t>
                          </m:r>
                        </m:sup>
                      </m:sSup>
                      <m:r>
                        <a:rPr lang="pt-PT" sz="2200" i="1">
                          <a:latin typeface="Cambria Math" panose="02040503050406030204" pitchFamily="18" charset="0"/>
                        </a:rPr>
                        <m:t> </m:t>
                      </m:r>
                      <m:r>
                        <a:rPr lang="pt-PT" sz="2200" i="1">
                          <a:latin typeface="Cambria Math" panose="02040503050406030204" pitchFamily="18" charset="0"/>
                        </a:rPr>
                        <m:t>𝑣</m:t>
                      </m:r>
                      <m:d>
                        <m:dPr>
                          <m:ctrlPr>
                            <a:rPr lang="pt-PT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bar>
                            <m:barPr>
                              <m:pos m:val="top"/>
                              <m:ctrlPr>
                                <a:rPr lang="pt-PT" sz="2200" i="1"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sSub>
                                <m:sSubPr>
                                  <m:ctrlPr>
                                    <a:rPr lang="pt-PT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PT" sz="22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pt-PT" sz="2200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sub>
                              </m:sSub>
                            </m:e>
                          </m:bar>
                          <m:sSub>
                            <m:sSubPr>
                              <m:ctrlPr>
                                <a:rPr lang="pt-PT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PT" sz="22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pt-PT" sz="22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sub>
                          </m:sSub>
                          <m:r>
                            <a:rPr lang="pt-PT" sz="2200" i="1">
                              <a:latin typeface="Cambria Math" panose="02040503050406030204" pitchFamily="18" charset="0"/>
                            </a:rPr>
                            <m:t>+</m:t>
                          </m:r>
                          <m:bar>
                            <m:barPr>
                              <m:pos m:val="top"/>
                              <m:ctrlPr>
                                <a:rPr lang="pt-PT" sz="2200" i="1"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sSub>
                                <m:sSubPr>
                                  <m:ctrlPr>
                                    <a:rPr lang="pt-PT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PT" sz="22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pt-PT" sz="22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sub>
                              </m:sSub>
                            </m:e>
                          </m:bar>
                          <m:sSub>
                            <m:sSubPr>
                              <m:ctrlPr>
                                <a:rPr lang="pt-PT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PT" sz="22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pt-PT" sz="22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e>
                      </m:d>
                      <m:r>
                        <a:rPr lang="pt-PT" sz="2200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pt-PT" sz="2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PT" sz="22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pt-PT" sz="2200" i="1">
                              <a:latin typeface="Cambria Math" panose="02040503050406030204" pitchFamily="18" charset="0"/>
                            </a:rPr>
                            <m:t>𝑒</m:t>
                          </m:r>
                        </m:sup>
                      </m:sSup>
                      <m:r>
                        <a:rPr lang="pt-PT" sz="2200" i="1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pt-PT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PT" sz="2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d>
                        <m:dPr>
                          <m:ctrlPr>
                            <a:rPr lang="pt-PT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bar>
                            <m:barPr>
                              <m:pos m:val="top"/>
                              <m:ctrlPr>
                                <a:rPr lang="pt-PT" sz="2200" i="1"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sSub>
                                <m:sSubPr>
                                  <m:ctrlPr>
                                    <a:rPr lang="pt-PT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PT" sz="22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pt-PT" sz="2200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sub>
                              </m:sSub>
                            </m:e>
                          </m:bar>
                          <m:sSub>
                            <m:sSubPr>
                              <m:ctrlPr>
                                <a:rPr lang="pt-PT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PT" sz="22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pt-PT" sz="22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sub>
                          </m:sSub>
                          <m:r>
                            <a:rPr lang="pt-PT" sz="2200" i="1">
                              <a:latin typeface="Cambria Math" panose="02040503050406030204" pitchFamily="18" charset="0"/>
                            </a:rPr>
                            <m:t>+</m:t>
                          </m:r>
                          <m:bar>
                            <m:barPr>
                              <m:pos m:val="top"/>
                              <m:ctrlPr>
                                <a:rPr lang="pt-PT" sz="2200" i="1"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sSub>
                                <m:sSubPr>
                                  <m:ctrlPr>
                                    <a:rPr lang="pt-PT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PT" sz="22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pt-PT" sz="22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sub>
                              </m:sSub>
                            </m:e>
                          </m:bar>
                          <m:sSub>
                            <m:sSubPr>
                              <m:ctrlPr>
                                <a:rPr lang="pt-PT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PT" sz="22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pt-PT" sz="22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pt-PT" sz="2200" dirty="0"/>
              </a:p>
            </p:txBody>
          </p:sp>
        </mc:Choice>
        <mc:Fallback xmlns="">
          <p:sp>
            <p:nvSpPr>
              <p:cNvPr id="3" name="Retângulo 2">
                <a:extLst>
                  <a:ext uri="{FF2B5EF4-FFF2-40B4-BE49-F238E27FC236}">
                    <a16:creationId xmlns:a16="http://schemas.microsoft.com/office/drawing/2014/main" id="{ECA3F233-A706-461E-BCB8-92D85AB29A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1661" y="3401810"/>
                <a:ext cx="3246566" cy="801245"/>
              </a:xfrm>
              <a:prstGeom prst="rect">
                <a:avLst/>
              </a:prstGeom>
              <a:blipFill>
                <a:blip r:embed="rId3"/>
                <a:stretch>
                  <a:fillRect b="-4580"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tângulo 3">
                <a:extLst>
                  <a:ext uri="{FF2B5EF4-FFF2-40B4-BE49-F238E27FC236}">
                    <a16:creationId xmlns:a16="http://schemas.microsoft.com/office/drawing/2014/main" id="{201E22C7-DC90-449A-BA8A-1B4BD01ED806}"/>
                  </a:ext>
                </a:extLst>
              </p:cNvPr>
              <p:cNvSpPr/>
              <p:nvPr/>
            </p:nvSpPr>
            <p:spPr>
              <a:xfrm>
                <a:off x="261627" y="3567400"/>
                <a:ext cx="3632982" cy="5082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PT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2200" i="1">
                              <a:latin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sSub>
                            <m:sSubPr>
                              <m:ctrlPr>
                                <a:rPr lang="pt-PT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PT" sz="2200" i="1">
                                  <a:latin typeface="Cambria Math" panose="02040503050406030204" pitchFamily="18" charset="0"/>
                                </a:rPr>
                                <m:t>𝓎</m:t>
                              </m:r>
                            </m:e>
                            <m:sub>
                              <m:r>
                                <a:rPr lang="pt-PT" sz="2200" i="1">
                                  <a:latin typeface="Cambria Math" panose="02040503050406030204" pitchFamily="18" charset="0"/>
                                </a:rPr>
                                <m:t>ℯ</m:t>
                              </m:r>
                            </m:sub>
                          </m:sSub>
                        </m:sub>
                      </m:sSub>
                      <m:r>
                        <a:rPr lang="pt-PT" sz="220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pt-PT" sz="2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PT" sz="22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pt-PT" sz="2200" i="1">
                              <a:latin typeface="Cambria Math" panose="02040503050406030204" pitchFamily="18" charset="0"/>
                            </a:rPr>
                            <m:t>𝑒</m:t>
                          </m:r>
                        </m:sup>
                      </m:sSup>
                      <m:bar>
                        <m:barPr>
                          <m:pos m:val="top"/>
                          <m:ctrlPr>
                            <a:rPr lang="pt-PT" sz="2200" i="1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pt-PT" sz="2200" i="1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pt-PT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PT" sz="22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pt-PT" sz="22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e>
                      </m:bar>
                      <m:r>
                        <a:rPr lang="pt-PT" sz="22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PT" sz="2200" i="1">
                          <a:latin typeface="Cambria Math" panose="02040503050406030204" pitchFamily="18" charset="0"/>
                        </a:rPr>
                        <m:t>𝐻</m:t>
                      </m:r>
                      <m:sSub>
                        <m:sSubPr>
                          <m:ctrlPr>
                            <a:rPr lang="pt-PT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22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pt-PT" sz="22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pt-PT" sz="2200" i="1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pt-PT" sz="22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PT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22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pt-PT" sz="2200" i="1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pt-PT" sz="2200" i="1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pt-PT" sz="2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PT" sz="2200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p>
                          <m:r>
                            <a:rPr lang="pt-PT" sz="2200" i="1">
                              <a:latin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pt-PT" sz="2200" i="1">
                          <a:latin typeface="Cambria Math" panose="02040503050406030204" pitchFamily="18" charset="0"/>
                        </a:rPr>
                        <m:t> </m:t>
                      </m:r>
                      <m:bar>
                        <m:barPr>
                          <m:pos m:val="top"/>
                          <m:ctrlPr>
                            <a:rPr lang="pt-PT" sz="2200" i="1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sSub>
                            <m:sSubPr>
                              <m:ctrlPr>
                                <a:rPr lang="pt-PT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PT" sz="22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pt-PT" sz="22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e>
                      </m:bar>
                    </m:oMath>
                  </m:oMathPara>
                </a14:m>
                <a:endParaRPr lang="pt-PT" sz="2200" dirty="0"/>
              </a:p>
            </p:txBody>
          </p:sp>
        </mc:Choice>
        <mc:Fallback xmlns="">
          <p:sp>
            <p:nvSpPr>
              <p:cNvPr id="4" name="Retângulo 3">
                <a:extLst>
                  <a:ext uri="{FF2B5EF4-FFF2-40B4-BE49-F238E27FC236}">
                    <a16:creationId xmlns:a16="http://schemas.microsoft.com/office/drawing/2014/main" id="{201E22C7-DC90-449A-BA8A-1B4BD01ED8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627" y="3567400"/>
                <a:ext cx="3632982" cy="50828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Marcador de Posição da Data 3">
            <a:extLst>
              <a:ext uri="{FF2B5EF4-FFF2-40B4-BE49-F238E27FC236}">
                <a16:creationId xmlns:a16="http://schemas.microsoft.com/office/drawing/2014/main" id="{CD3E2633-9544-478B-AF13-640B2C2910C6}"/>
              </a:ext>
            </a:extLst>
          </p:cNvPr>
          <p:cNvSpPr txBox="1">
            <a:spLocks/>
          </p:cNvSpPr>
          <p:nvPr/>
        </p:nvSpPr>
        <p:spPr>
          <a:xfrm>
            <a:off x="1" y="6501061"/>
            <a:ext cx="17068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/>
              <a:t>31/07/2018</a:t>
            </a:r>
            <a:endParaRPr lang="pt-PT" dirty="0"/>
          </a:p>
        </p:txBody>
      </p:sp>
      <p:sp>
        <p:nvSpPr>
          <p:cNvPr id="18" name="Marcador de Posição do Rodapé 4">
            <a:extLst>
              <a:ext uri="{FF2B5EF4-FFF2-40B4-BE49-F238E27FC236}">
                <a16:creationId xmlns:a16="http://schemas.microsoft.com/office/drawing/2014/main" id="{14055104-346D-428E-BE76-141ED077E1F2}"/>
              </a:ext>
            </a:extLst>
          </p:cNvPr>
          <p:cNvSpPr txBox="1">
            <a:spLocks/>
          </p:cNvSpPr>
          <p:nvPr/>
        </p:nvSpPr>
        <p:spPr>
          <a:xfrm>
            <a:off x="1706881" y="6501060"/>
            <a:ext cx="57403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900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Phenomenology of the minimal B - L extension of the Standard Model</a:t>
            </a:r>
            <a:endParaRPr lang="pt-PT" dirty="0"/>
          </a:p>
        </p:txBody>
      </p:sp>
      <p:sp>
        <p:nvSpPr>
          <p:cNvPr id="19" name="Marcador de Posição do Número do Diapositivo 5">
            <a:extLst>
              <a:ext uri="{FF2B5EF4-FFF2-40B4-BE49-F238E27FC236}">
                <a16:creationId xmlns:a16="http://schemas.microsoft.com/office/drawing/2014/main" id="{13B7DEA4-3194-4F1A-AC08-791FA1AB2D28}"/>
              </a:ext>
            </a:extLst>
          </p:cNvPr>
          <p:cNvSpPr txBox="1">
            <a:spLocks/>
          </p:cNvSpPr>
          <p:nvPr/>
        </p:nvSpPr>
        <p:spPr>
          <a:xfrm>
            <a:off x="8170141" y="647876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8D98F66-8C19-4B33-BAEA-95C8605606D7}" type="slidenum">
              <a:rPr lang="pt-PT" smtClean="0"/>
              <a:pPr/>
              <a:t>22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9067810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947CB7-2EA6-47B0-BB78-7BE0A5602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sz="3000" dirty="0"/>
              <a:t>3.2 - Geração de massa dos fermiões </a:t>
            </a:r>
            <a:r>
              <a:rPr lang="pt-PT" sz="2800" dirty="0"/>
              <a:t>no modelo padrão</a:t>
            </a:r>
            <a:endParaRPr lang="pt-PT" sz="3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Marcador de Posição de Conteúdo 4">
                <a:extLst>
                  <a:ext uri="{FF2B5EF4-FFF2-40B4-BE49-F238E27FC236}">
                    <a16:creationId xmlns:a16="http://schemas.microsoft.com/office/drawing/2014/main" id="{87584997-5574-4330-AA81-45646787A58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pt-PT" sz="2200" dirty="0">
                    <a:solidFill>
                      <a:schemeClr val="tx1"/>
                    </a:solidFill>
                  </a:rPr>
                  <a:t>O Lagrangiano do modelo padrão não inclui termos de massa para os leptões, </a:t>
                </a:r>
                <a:r>
                  <a:rPr lang="pt-PT" sz="2200" i="1" dirty="0" err="1">
                    <a:solidFill>
                      <a:schemeClr val="tx1"/>
                    </a:solidFill>
                  </a:rPr>
                  <a:t>e.g</a:t>
                </a:r>
                <a:r>
                  <a:rPr lang="pt-PT" sz="2200" i="1" dirty="0">
                    <a:solidFill>
                      <a:schemeClr val="tx1"/>
                    </a:solidFill>
                  </a:rPr>
                  <a:t> </a:t>
                </a:r>
                <a:r>
                  <a:rPr lang="pt-PT" sz="2200" dirty="0">
                    <a:solidFill>
                      <a:schemeClr val="tx1"/>
                    </a:solidFill>
                  </a:rPr>
                  <a:t>para o eletrão,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pt-PT" sz="2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sSup>
                      <m:sSupPr>
                        <m:ctrlP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†</m:t>
                        </m:r>
                      </m:sup>
                    </m:sSup>
                  </m:oMath>
                </a14:m>
                <a:r>
                  <a:rPr lang="pt-PT" sz="2200" i="1" dirty="0">
                    <a:solidFill>
                      <a:schemeClr val="tx1"/>
                    </a:solidFill>
                  </a:rPr>
                  <a:t>, </a:t>
                </a:r>
                <a:r>
                  <a:rPr lang="pt-PT" sz="2200" dirty="0">
                    <a:solidFill>
                      <a:schemeClr val="tx1"/>
                    </a:solidFill>
                  </a:rPr>
                  <a:t>onde os campos de Dirac para o eletrão seriam,</a:t>
                </a:r>
              </a:p>
              <a:p>
                <a:pPr marL="0" indent="0" algn="ctr">
                  <a:buNone/>
                </a:pPr>
                <a:r>
                  <a:rPr lang="pt-PT" sz="2200" dirty="0">
                    <a:solidFill>
                      <a:schemeClr val="tx1"/>
                    </a:solidFill>
                  </a:rPr>
                  <a:t>	</a:t>
                </a:r>
                <a14:m>
                  <m:oMath xmlns:m="http://schemas.openxmlformats.org/officeDocument/2006/math">
                    <m:r>
                      <a:rPr lang="pt-PT" sz="22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r>
                      <a:rPr lang="pt-PT" sz="22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pt-PT" sz="22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pt-PT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pt-PT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PT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pt-PT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pt-PT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PT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pt-PT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pt-PT" sz="2200" dirty="0">
                    <a:solidFill>
                      <a:schemeClr val="tx1"/>
                    </a:solidFill>
                  </a:rPr>
                  <a:t>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†</m:t>
                        </m:r>
                      </m:sup>
                    </m:sSup>
                    <m:r>
                      <a:rPr lang="pt-PT" sz="22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pt-PT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bar>
                                <m:barPr>
                                  <m:pos m:val="top"/>
                                  <m:ctrlPr>
                                    <a:rPr lang="pt-PT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barPr>
                                <m:e>
                                  <m:sSub>
                                    <m:sSubPr>
                                      <m:ctrlPr>
                                        <a:rPr lang="pt-PT" sz="2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PT" sz="2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pt-PT" sz="2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sub>
                                  </m:sSub>
                                </m:e>
                              </m:bar>
                            </m:e>
                            <m:e>
                              <m:bar>
                                <m:barPr>
                                  <m:pos m:val="top"/>
                                  <m:ctrlPr>
                                    <a:rPr lang="pt-PT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barPr>
                                <m:e>
                                  <m:sSub>
                                    <m:sSubPr>
                                      <m:ctrlPr>
                                        <a:rPr lang="pt-PT" sz="2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PT" sz="2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pt-PT" sz="2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sub>
                                  </m:sSub>
                                </m:e>
                              </m:bar>
                            </m:e>
                          </m:mr>
                        </m:m>
                      </m:e>
                    </m:d>
                  </m:oMath>
                </a14:m>
                <a:r>
                  <a:rPr lang="pt-PT" sz="2200" dirty="0">
                    <a:solidFill>
                      <a:schemeClr val="tx1"/>
                    </a:solidFill>
                  </a:rPr>
                  <a:t>	</a:t>
                </a:r>
              </a:p>
              <a:p>
                <a:pPr marL="0" indent="0">
                  <a:buNone/>
                </a:pPr>
                <a:r>
                  <a:rPr lang="pt-PT" sz="2200" dirty="0">
                    <a:solidFill>
                      <a:schemeClr val="tx1"/>
                    </a:solidFill>
                  </a:rPr>
                  <a:t>ainda para o eletrão teríamos termos de interação,  </a:t>
                </a:r>
                <a:endParaRPr lang="pt-PT" sz="2200" i="1" dirty="0">
                  <a:solidFill>
                    <a:schemeClr val="tx1"/>
                  </a:solidFill>
                </a:endParaRPr>
              </a:p>
              <a:p>
                <a:pPr marL="0" indent="0" algn="ctr">
                  <a:buNone/>
                </a:pPr>
                <a:endParaRPr lang="pt-PT" sz="18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pt-PT" sz="18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pt-PT" sz="18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pt-PT" sz="2200" dirty="0">
                    <a:solidFill>
                      <a:schemeClr val="tx1"/>
                    </a:solidFill>
                  </a:rPr>
                  <a:t>Isto é equivalente a um termo quadrático de massa, 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PT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pt-PT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pt-PT" sz="2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pt-PT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pt-PT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PT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pt-PT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p>
                          </m:sSup>
                          <m:r>
                            <a:rPr lang="pt-PT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pt-PT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rad>
                    </m:oMath>
                  </m:oMathPara>
                </a14:m>
                <a:endParaRPr lang="pt-PT" sz="2200" i="1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pt-PT" sz="2200" dirty="0">
                    <a:solidFill>
                      <a:schemeClr val="tx1"/>
                    </a:solidFill>
                  </a:rPr>
                  <a:t>Os neutrinos não têm termos direitos no modelo padrão não gerando massa para os neutrinos.</a:t>
                </a:r>
              </a:p>
            </p:txBody>
          </p:sp>
        </mc:Choice>
        <mc:Fallback xmlns="">
          <p:sp>
            <p:nvSpPr>
              <p:cNvPr id="5" name="Marcador de Posição de Conteúdo 4">
                <a:extLst>
                  <a:ext uri="{FF2B5EF4-FFF2-40B4-BE49-F238E27FC236}">
                    <a16:creationId xmlns:a16="http://schemas.microsoft.com/office/drawing/2014/main" id="{87584997-5574-4330-AA81-45646787A58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897" t="-1568" r="-203"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Marcador de Posição de Conteúdo 2">
            <a:extLst>
              <a:ext uri="{FF2B5EF4-FFF2-40B4-BE49-F238E27FC236}">
                <a16:creationId xmlns:a16="http://schemas.microsoft.com/office/drawing/2014/main" id="{D8B7B829-C641-43D2-9D3B-6B7AA4E03438}"/>
              </a:ext>
            </a:extLst>
          </p:cNvPr>
          <p:cNvSpPr txBox="1">
            <a:spLocks/>
          </p:cNvSpPr>
          <p:nvPr/>
        </p:nvSpPr>
        <p:spPr>
          <a:xfrm>
            <a:off x="255050" y="1993108"/>
            <a:ext cx="8637728" cy="38659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pt-PT" sz="1500" dirty="0">
              <a:solidFill>
                <a:srgbClr val="FFFFFF"/>
              </a:solidFill>
            </a:endParaRPr>
          </a:p>
        </p:txBody>
      </p:sp>
      <p:sp>
        <p:nvSpPr>
          <p:cNvPr id="15" name="Seta: Para a Direita 14">
            <a:extLst>
              <a:ext uri="{FF2B5EF4-FFF2-40B4-BE49-F238E27FC236}">
                <a16:creationId xmlns:a16="http://schemas.microsoft.com/office/drawing/2014/main" id="{A110838C-BF92-4FD2-A1A7-1FBC1CD9DF71}"/>
              </a:ext>
            </a:extLst>
          </p:cNvPr>
          <p:cNvSpPr/>
          <p:nvPr/>
        </p:nvSpPr>
        <p:spPr>
          <a:xfrm flipV="1">
            <a:off x="4126889" y="3661855"/>
            <a:ext cx="890221" cy="236893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1350" dirty="0">
              <a:solidFill>
                <a:srgbClr val="FF0000"/>
              </a:solidFill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8A27EAEF-9929-4BBF-921A-3A2CA174F5BE}"/>
              </a:ext>
            </a:extLst>
          </p:cNvPr>
          <p:cNvSpPr txBox="1"/>
          <p:nvPr/>
        </p:nvSpPr>
        <p:spPr>
          <a:xfrm>
            <a:off x="4084026" y="3401810"/>
            <a:ext cx="100232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350" dirty="0"/>
              <a:t>Adquirindo 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74C56102-47A7-4742-AD7E-10B88B917548}"/>
              </a:ext>
            </a:extLst>
          </p:cNvPr>
          <p:cNvSpPr txBox="1"/>
          <p:nvPr/>
        </p:nvSpPr>
        <p:spPr>
          <a:xfrm>
            <a:off x="4352592" y="3873206"/>
            <a:ext cx="46519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350" dirty="0"/>
              <a:t>VEV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tângulo 2">
                <a:extLst>
                  <a:ext uri="{FF2B5EF4-FFF2-40B4-BE49-F238E27FC236}">
                    <a16:creationId xmlns:a16="http://schemas.microsoft.com/office/drawing/2014/main" id="{ECA3F233-A706-461E-BCB8-92D85AB29A08}"/>
                  </a:ext>
                </a:extLst>
              </p:cNvPr>
              <p:cNvSpPr/>
              <p:nvPr/>
            </p:nvSpPr>
            <p:spPr>
              <a:xfrm>
                <a:off x="5331661" y="3401810"/>
                <a:ext cx="3246566" cy="80124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PT" sz="2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pt-PT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PT" sz="2200" i="1">
                                  <a:latin typeface="Cambria Math" panose="02040503050406030204" pitchFamily="18" charset="0"/>
                                </a:rPr>
                                <m:t>ℒ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pt-PT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PT" sz="2200" i="1">
                                      <a:latin typeface="Cambria Math" panose="02040503050406030204" pitchFamily="18" charset="0"/>
                                    </a:rPr>
                                    <m:t>𝓎</m:t>
                                  </m:r>
                                </m:e>
                                <m:sub>
                                  <m:r>
                                    <a:rPr lang="pt-PT" sz="2200" i="1">
                                      <a:latin typeface="Cambria Math" panose="02040503050406030204" pitchFamily="18" charset="0"/>
                                    </a:rPr>
                                    <m:t>ℯ</m:t>
                                  </m:r>
                                </m:sub>
                              </m:sSub>
                            </m:sub>
                          </m:sSub>
                          <m:r>
                            <a:rPr lang="pt-PT" sz="220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pt-PT" sz="22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pt-PT" sz="2200" i="1">
                              <a:latin typeface="Cambria Math" panose="02040503050406030204" pitchFamily="18" charset="0"/>
                            </a:rPr>
                            <m:t>𝑒</m:t>
                          </m:r>
                        </m:sup>
                      </m:sSup>
                      <m:r>
                        <a:rPr lang="pt-PT" sz="2200" i="1">
                          <a:latin typeface="Cambria Math" panose="02040503050406030204" pitchFamily="18" charset="0"/>
                        </a:rPr>
                        <m:t> </m:t>
                      </m:r>
                      <m:r>
                        <a:rPr lang="pt-PT" sz="2200" i="1">
                          <a:latin typeface="Cambria Math" panose="02040503050406030204" pitchFamily="18" charset="0"/>
                        </a:rPr>
                        <m:t>𝑣</m:t>
                      </m:r>
                      <m:d>
                        <m:dPr>
                          <m:ctrlPr>
                            <a:rPr lang="pt-PT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bar>
                            <m:barPr>
                              <m:pos m:val="top"/>
                              <m:ctrlPr>
                                <a:rPr lang="pt-PT" sz="2200" i="1"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sSub>
                                <m:sSubPr>
                                  <m:ctrlPr>
                                    <a:rPr lang="pt-PT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PT" sz="22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pt-PT" sz="2200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sub>
                              </m:sSub>
                            </m:e>
                          </m:bar>
                          <m:sSub>
                            <m:sSubPr>
                              <m:ctrlPr>
                                <a:rPr lang="pt-PT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PT" sz="22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pt-PT" sz="22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sub>
                          </m:sSub>
                          <m:r>
                            <a:rPr lang="pt-PT" sz="2200" i="1">
                              <a:latin typeface="Cambria Math" panose="02040503050406030204" pitchFamily="18" charset="0"/>
                            </a:rPr>
                            <m:t>+</m:t>
                          </m:r>
                          <m:bar>
                            <m:barPr>
                              <m:pos m:val="top"/>
                              <m:ctrlPr>
                                <a:rPr lang="pt-PT" sz="2200" i="1"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sSub>
                                <m:sSubPr>
                                  <m:ctrlPr>
                                    <a:rPr lang="pt-PT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PT" sz="22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pt-PT" sz="22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sub>
                              </m:sSub>
                            </m:e>
                          </m:bar>
                          <m:sSub>
                            <m:sSubPr>
                              <m:ctrlPr>
                                <a:rPr lang="pt-PT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PT" sz="22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pt-PT" sz="22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e>
                      </m:d>
                      <m:r>
                        <a:rPr lang="pt-PT" sz="2200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pt-PT" sz="2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PT" sz="22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pt-PT" sz="2200" i="1">
                              <a:latin typeface="Cambria Math" panose="02040503050406030204" pitchFamily="18" charset="0"/>
                            </a:rPr>
                            <m:t>𝑒</m:t>
                          </m:r>
                        </m:sup>
                      </m:sSup>
                      <m:r>
                        <a:rPr lang="pt-PT" sz="2200" i="1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pt-PT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PT" sz="2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d>
                        <m:dPr>
                          <m:ctrlPr>
                            <a:rPr lang="pt-PT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bar>
                            <m:barPr>
                              <m:pos m:val="top"/>
                              <m:ctrlPr>
                                <a:rPr lang="pt-PT" sz="2200" i="1"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sSub>
                                <m:sSubPr>
                                  <m:ctrlPr>
                                    <a:rPr lang="pt-PT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PT" sz="22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pt-PT" sz="2200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sub>
                              </m:sSub>
                            </m:e>
                          </m:bar>
                          <m:sSub>
                            <m:sSubPr>
                              <m:ctrlPr>
                                <a:rPr lang="pt-PT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PT" sz="22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pt-PT" sz="22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sub>
                          </m:sSub>
                          <m:r>
                            <a:rPr lang="pt-PT" sz="2200" i="1">
                              <a:latin typeface="Cambria Math" panose="02040503050406030204" pitchFamily="18" charset="0"/>
                            </a:rPr>
                            <m:t>+</m:t>
                          </m:r>
                          <m:bar>
                            <m:barPr>
                              <m:pos m:val="top"/>
                              <m:ctrlPr>
                                <a:rPr lang="pt-PT" sz="2200" i="1"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sSub>
                                <m:sSubPr>
                                  <m:ctrlPr>
                                    <a:rPr lang="pt-PT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PT" sz="22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pt-PT" sz="22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sub>
                              </m:sSub>
                            </m:e>
                          </m:bar>
                          <m:sSub>
                            <m:sSubPr>
                              <m:ctrlPr>
                                <a:rPr lang="pt-PT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PT" sz="22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pt-PT" sz="22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pt-PT" sz="2200" dirty="0"/>
              </a:p>
            </p:txBody>
          </p:sp>
        </mc:Choice>
        <mc:Fallback xmlns="">
          <p:sp>
            <p:nvSpPr>
              <p:cNvPr id="3" name="Retângulo 2">
                <a:extLst>
                  <a:ext uri="{FF2B5EF4-FFF2-40B4-BE49-F238E27FC236}">
                    <a16:creationId xmlns:a16="http://schemas.microsoft.com/office/drawing/2014/main" id="{ECA3F233-A706-461E-BCB8-92D85AB29A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1661" y="3401810"/>
                <a:ext cx="3246566" cy="801245"/>
              </a:xfrm>
              <a:prstGeom prst="rect">
                <a:avLst/>
              </a:prstGeom>
              <a:blipFill>
                <a:blip r:embed="rId3"/>
                <a:stretch>
                  <a:fillRect b="-4580"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tângulo 3">
                <a:extLst>
                  <a:ext uri="{FF2B5EF4-FFF2-40B4-BE49-F238E27FC236}">
                    <a16:creationId xmlns:a16="http://schemas.microsoft.com/office/drawing/2014/main" id="{201E22C7-DC90-449A-BA8A-1B4BD01ED806}"/>
                  </a:ext>
                </a:extLst>
              </p:cNvPr>
              <p:cNvSpPr/>
              <p:nvPr/>
            </p:nvSpPr>
            <p:spPr>
              <a:xfrm>
                <a:off x="261627" y="3567400"/>
                <a:ext cx="3632982" cy="5082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PT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2200" i="1">
                              <a:latin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sSub>
                            <m:sSubPr>
                              <m:ctrlPr>
                                <a:rPr lang="pt-PT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PT" sz="2200" i="1">
                                  <a:latin typeface="Cambria Math" panose="02040503050406030204" pitchFamily="18" charset="0"/>
                                </a:rPr>
                                <m:t>𝓎</m:t>
                              </m:r>
                            </m:e>
                            <m:sub>
                              <m:r>
                                <a:rPr lang="pt-PT" sz="2200" i="1">
                                  <a:latin typeface="Cambria Math" panose="02040503050406030204" pitchFamily="18" charset="0"/>
                                </a:rPr>
                                <m:t>ℯ</m:t>
                              </m:r>
                            </m:sub>
                          </m:sSub>
                        </m:sub>
                      </m:sSub>
                      <m:r>
                        <a:rPr lang="pt-PT" sz="220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pt-PT" sz="2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PT" sz="22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pt-PT" sz="2200" i="1">
                              <a:latin typeface="Cambria Math" panose="02040503050406030204" pitchFamily="18" charset="0"/>
                            </a:rPr>
                            <m:t>𝑒</m:t>
                          </m:r>
                        </m:sup>
                      </m:sSup>
                      <m:bar>
                        <m:barPr>
                          <m:pos m:val="top"/>
                          <m:ctrlPr>
                            <a:rPr lang="pt-PT" sz="2200" i="1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pt-PT" sz="2200" i="1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pt-PT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PT" sz="22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pt-PT" sz="22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e>
                      </m:bar>
                      <m:r>
                        <a:rPr lang="pt-PT" sz="22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PT" sz="2200" i="1">
                          <a:latin typeface="Cambria Math" panose="02040503050406030204" pitchFamily="18" charset="0"/>
                        </a:rPr>
                        <m:t>𝐻</m:t>
                      </m:r>
                      <m:sSub>
                        <m:sSubPr>
                          <m:ctrlPr>
                            <a:rPr lang="pt-PT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22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pt-PT" sz="22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pt-PT" sz="2200" i="1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pt-PT" sz="22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PT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22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pt-PT" sz="2200" i="1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pt-PT" sz="2200" i="1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pt-PT" sz="2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PT" sz="2200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p>
                          <m:r>
                            <a:rPr lang="pt-PT" sz="2200" i="1">
                              <a:latin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pt-PT" sz="2200" i="1">
                          <a:latin typeface="Cambria Math" panose="02040503050406030204" pitchFamily="18" charset="0"/>
                        </a:rPr>
                        <m:t> </m:t>
                      </m:r>
                      <m:bar>
                        <m:barPr>
                          <m:pos m:val="top"/>
                          <m:ctrlPr>
                            <a:rPr lang="pt-PT" sz="2200" i="1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sSub>
                            <m:sSubPr>
                              <m:ctrlPr>
                                <a:rPr lang="pt-PT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PT" sz="22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pt-PT" sz="22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e>
                      </m:bar>
                    </m:oMath>
                  </m:oMathPara>
                </a14:m>
                <a:endParaRPr lang="pt-PT" sz="2200" dirty="0"/>
              </a:p>
            </p:txBody>
          </p:sp>
        </mc:Choice>
        <mc:Fallback xmlns="">
          <p:sp>
            <p:nvSpPr>
              <p:cNvPr id="4" name="Retângulo 3">
                <a:extLst>
                  <a:ext uri="{FF2B5EF4-FFF2-40B4-BE49-F238E27FC236}">
                    <a16:creationId xmlns:a16="http://schemas.microsoft.com/office/drawing/2014/main" id="{201E22C7-DC90-449A-BA8A-1B4BD01ED8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627" y="3567400"/>
                <a:ext cx="3632982" cy="50828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Marcador de Posição da Data 3">
            <a:extLst>
              <a:ext uri="{FF2B5EF4-FFF2-40B4-BE49-F238E27FC236}">
                <a16:creationId xmlns:a16="http://schemas.microsoft.com/office/drawing/2014/main" id="{97103844-854D-4A76-86A5-389F453E6D7B}"/>
              </a:ext>
            </a:extLst>
          </p:cNvPr>
          <p:cNvSpPr txBox="1">
            <a:spLocks/>
          </p:cNvSpPr>
          <p:nvPr/>
        </p:nvSpPr>
        <p:spPr>
          <a:xfrm>
            <a:off x="1" y="6501061"/>
            <a:ext cx="17068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/>
              <a:t>31/07/2018</a:t>
            </a:r>
            <a:endParaRPr lang="pt-PT" dirty="0"/>
          </a:p>
        </p:txBody>
      </p:sp>
      <p:sp>
        <p:nvSpPr>
          <p:cNvPr id="18" name="Marcador de Posição do Rodapé 4">
            <a:extLst>
              <a:ext uri="{FF2B5EF4-FFF2-40B4-BE49-F238E27FC236}">
                <a16:creationId xmlns:a16="http://schemas.microsoft.com/office/drawing/2014/main" id="{95F66ED8-6006-4585-8216-8C662AED2CD0}"/>
              </a:ext>
            </a:extLst>
          </p:cNvPr>
          <p:cNvSpPr txBox="1">
            <a:spLocks/>
          </p:cNvSpPr>
          <p:nvPr/>
        </p:nvSpPr>
        <p:spPr>
          <a:xfrm>
            <a:off x="1706881" y="6501060"/>
            <a:ext cx="57403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900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Phenomenology of the minimal B - L extension of the Standard Model</a:t>
            </a:r>
            <a:endParaRPr lang="pt-PT" dirty="0"/>
          </a:p>
        </p:txBody>
      </p:sp>
      <p:sp>
        <p:nvSpPr>
          <p:cNvPr id="19" name="Marcador de Posição do Número do Diapositivo 5">
            <a:extLst>
              <a:ext uri="{FF2B5EF4-FFF2-40B4-BE49-F238E27FC236}">
                <a16:creationId xmlns:a16="http://schemas.microsoft.com/office/drawing/2014/main" id="{A4E6A787-AFB9-42A0-AD45-4D908D3735DA}"/>
              </a:ext>
            </a:extLst>
          </p:cNvPr>
          <p:cNvSpPr txBox="1">
            <a:spLocks/>
          </p:cNvSpPr>
          <p:nvPr/>
        </p:nvSpPr>
        <p:spPr>
          <a:xfrm>
            <a:off x="8170141" y="647876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8D98F66-8C19-4B33-BAEA-95C8605606D7}" type="slidenum">
              <a:rPr lang="pt-PT" smtClean="0"/>
              <a:pPr/>
              <a:t>23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844615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4A358505-FC78-4FFE-BB36-1343010F5D54}"/>
              </a:ext>
            </a:extLst>
          </p:cNvPr>
          <p:cNvSpPr txBox="1"/>
          <p:nvPr/>
        </p:nvSpPr>
        <p:spPr>
          <a:xfrm>
            <a:off x="1786812" y="1959429"/>
            <a:ext cx="55703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4500" dirty="0"/>
              <a:t>4 - </a:t>
            </a:r>
            <a:r>
              <a:rPr lang="pt-PT" sz="4800" dirty="0"/>
              <a:t>O Modelo B-L-SM</a:t>
            </a:r>
          </a:p>
        </p:txBody>
      </p:sp>
      <p:sp>
        <p:nvSpPr>
          <p:cNvPr id="6" name="Marcador de Posição da Data 3">
            <a:extLst>
              <a:ext uri="{FF2B5EF4-FFF2-40B4-BE49-F238E27FC236}">
                <a16:creationId xmlns:a16="http://schemas.microsoft.com/office/drawing/2014/main" id="{FEC0C109-AB83-4832-A53B-937AB32D4F32}"/>
              </a:ext>
            </a:extLst>
          </p:cNvPr>
          <p:cNvSpPr txBox="1">
            <a:spLocks/>
          </p:cNvSpPr>
          <p:nvPr/>
        </p:nvSpPr>
        <p:spPr>
          <a:xfrm>
            <a:off x="1" y="6501061"/>
            <a:ext cx="17068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/>
              <a:t>31/07/2018</a:t>
            </a:r>
            <a:endParaRPr lang="pt-PT" dirty="0"/>
          </a:p>
        </p:txBody>
      </p:sp>
      <p:sp>
        <p:nvSpPr>
          <p:cNvPr id="7" name="Marcador de Posição do Rodapé 4">
            <a:extLst>
              <a:ext uri="{FF2B5EF4-FFF2-40B4-BE49-F238E27FC236}">
                <a16:creationId xmlns:a16="http://schemas.microsoft.com/office/drawing/2014/main" id="{C4C777CF-3A13-4655-881D-E76D52EF9628}"/>
              </a:ext>
            </a:extLst>
          </p:cNvPr>
          <p:cNvSpPr txBox="1">
            <a:spLocks/>
          </p:cNvSpPr>
          <p:nvPr/>
        </p:nvSpPr>
        <p:spPr>
          <a:xfrm>
            <a:off x="1706881" y="6501060"/>
            <a:ext cx="57403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900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Phenomenology of the minimal B - L extension of the Standard Model</a:t>
            </a:r>
            <a:endParaRPr lang="pt-PT" dirty="0"/>
          </a:p>
        </p:txBody>
      </p:sp>
      <p:sp>
        <p:nvSpPr>
          <p:cNvPr id="8" name="Marcador de Posição do Número do Diapositivo 5">
            <a:extLst>
              <a:ext uri="{FF2B5EF4-FFF2-40B4-BE49-F238E27FC236}">
                <a16:creationId xmlns:a16="http://schemas.microsoft.com/office/drawing/2014/main" id="{1F828A26-8A11-4A78-9E14-F4DBF9466ABF}"/>
              </a:ext>
            </a:extLst>
          </p:cNvPr>
          <p:cNvSpPr txBox="1">
            <a:spLocks/>
          </p:cNvSpPr>
          <p:nvPr/>
        </p:nvSpPr>
        <p:spPr>
          <a:xfrm>
            <a:off x="8170141" y="647876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8D98F66-8C19-4B33-BAEA-95C8605606D7}" type="slidenum">
              <a:rPr lang="pt-PT" smtClean="0"/>
              <a:pPr/>
              <a:t>24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8582931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947CB7-2EA6-47B0-BB78-7BE0A5602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sz="4000" dirty="0"/>
              <a:t>4.1 - O modelo B-L-SM, sector escalar.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Marcador de Posição de Conteúdo 2">
                <a:extLst>
                  <a:ext uri="{FF2B5EF4-FFF2-40B4-BE49-F238E27FC236}">
                    <a16:creationId xmlns:a16="http://schemas.microsoft.com/office/drawing/2014/main" id="{E7F5B8B1-258A-41C0-9C22-9316C5A5D2B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pt-PT" sz="2200" dirty="0">
                    <a:solidFill>
                      <a:schemeClr val="tx1"/>
                    </a:solidFill>
                  </a:rPr>
                  <a:t>No modelo B-L-SM é adicionado 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pt-PT" sz="2200" dirty="0">
                    <a:solidFill>
                      <a:schemeClr val="tx1"/>
                    </a:solidFill>
                  </a:rPr>
                  <a:t>Um campo real escalar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pt-PT" sz="22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χ</m:t>
                    </m:r>
                  </m:oMath>
                </a14:m>
                <a:endParaRPr lang="pt-PT" sz="2200" dirty="0">
                  <a:solidFill>
                    <a:schemeClr val="tx1"/>
                  </a:solidFill>
                </a:endParaRP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pt-PT" sz="2200" dirty="0">
                    <a:solidFill>
                      <a:schemeClr val="tx1"/>
                    </a:solidFill>
                  </a:rPr>
                  <a:t>Um campo de </a:t>
                </a:r>
                <a:r>
                  <a:rPr lang="pt-PT" sz="2200" dirty="0" err="1">
                    <a:solidFill>
                      <a:schemeClr val="tx1"/>
                    </a:solidFill>
                  </a:rPr>
                  <a:t>Gauge</a:t>
                </a:r>
                <a:r>
                  <a:rPr lang="pt-PT" sz="2200" dirty="0">
                    <a:solidFill>
                      <a:schemeClr val="tx1"/>
                    </a:solidFill>
                  </a:rPr>
                  <a:t> extra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PT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pt-PT" sz="2200">
                            <a:latin typeface="Cambria Math" panose="02040503050406030204" pitchFamily="18" charset="0"/>
                          </a:rPr>
                          <m:t>B</m:t>
                        </m:r>
                      </m:e>
                      <m:sup>
                        <m:r>
                          <a:rPr lang="pt-PT" sz="2200" i="1">
                            <a:latin typeface="Cambria Math" panose="02040503050406030204" pitchFamily="18" charset="0"/>
                          </a:rPr>
                          <m:t>′</m:t>
                        </m:r>
                        <m:r>
                          <a:rPr lang="pt-PT" sz="220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pt-PT" sz="2200">
                            <a:latin typeface="Cambria Math" panose="02040503050406030204" pitchFamily="18" charset="0"/>
                          </a:rPr>
                          <m:t>μ</m:t>
                        </m:r>
                      </m:sup>
                    </m:sSup>
                  </m:oMath>
                </a14:m>
                <a:r>
                  <a:rPr lang="pt-PT" sz="2200" dirty="0">
                    <a:solidFill>
                      <a:schemeClr val="tx1"/>
                    </a:solidFill>
                  </a:rPr>
                  <a:t>  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pt-PT" sz="2200" dirty="0">
                    <a:solidFill>
                      <a:schemeClr val="tx1"/>
                    </a:solidFill>
                  </a:rPr>
                  <a:t>Uma geração de termos neutrinos direitos a interagir com o campo de </a:t>
                </a:r>
                <a:r>
                  <a:rPr lang="pt-PT" sz="2200" dirty="0" err="1">
                    <a:solidFill>
                      <a:schemeClr val="tx1"/>
                    </a:solidFill>
                  </a:rPr>
                  <a:t>Higgs</a:t>
                </a:r>
                <a:r>
                  <a:rPr lang="pt-PT" sz="2200" dirty="0">
                    <a:solidFill>
                      <a:schemeClr val="tx1"/>
                    </a:solidFill>
                  </a:rPr>
                  <a:t> e o novo campo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pt-PT" sz="22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χ</m:t>
                    </m:r>
                  </m:oMath>
                </a14:m>
                <a:endParaRPr lang="pt-PT" sz="2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Marcador de Posição de Conteúdo 2">
                <a:extLst>
                  <a:ext uri="{FF2B5EF4-FFF2-40B4-BE49-F238E27FC236}">
                    <a16:creationId xmlns:a16="http://schemas.microsoft.com/office/drawing/2014/main" id="{E7F5B8B1-258A-41C0-9C22-9316C5A5D2B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897" t="-1568"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Marcador de Posição da Data 3">
            <a:extLst>
              <a:ext uri="{FF2B5EF4-FFF2-40B4-BE49-F238E27FC236}">
                <a16:creationId xmlns:a16="http://schemas.microsoft.com/office/drawing/2014/main" id="{0858D54A-C8DC-4C56-847C-C2274AED0944}"/>
              </a:ext>
            </a:extLst>
          </p:cNvPr>
          <p:cNvSpPr txBox="1">
            <a:spLocks/>
          </p:cNvSpPr>
          <p:nvPr/>
        </p:nvSpPr>
        <p:spPr>
          <a:xfrm>
            <a:off x="1" y="6501061"/>
            <a:ext cx="17068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/>
              <a:t>31/07/2018</a:t>
            </a:r>
            <a:endParaRPr lang="pt-PT" dirty="0"/>
          </a:p>
        </p:txBody>
      </p:sp>
      <p:sp>
        <p:nvSpPr>
          <p:cNvPr id="8" name="Marcador de Posição do Rodapé 4">
            <a:extLst>
              <a:ext uri="{FF2B5EF4-FFF2-40B4-BE49-F238E27FC236}">
                <a16:creationId xmlns:a16="http://schemas.microsoft.com/office/drawing/2014/main" id="{1F70C7AF-C7DD-41D9-AE77-FCB127231807}"/>
              </a:ext>
            </a:extLst>
          </p:cNvPr>
          <p:cNvSpPr txBox="1">
            <a:spLocks/>
          </p:cNvSpPr>
          <p:nvPr/>
        </p:nvSpPr>
        <p:spPr>
          <a:xfrm>
            <a:off x="1706881" y="6501060"/>
            <a:ext cx="57403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900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Phenomenology of the minimal B - L extension of the Standard Model</a:t>
            </a:r>
            <a:endParaRPr lang="pt-PT" dirty="0"/>
          </a:p>
        </p:txBody>
      </p:sp>
      <p:sp>
        <p:nvSpPr>
          <p:cNvPr id="9" name="Marcador de Posição do Número do Diapositivo 5">
            <a:extLst>
              <a:ext uri="{FF2B5EF4-FFF2-40B4-BE49-F238E27FC236}">
                <a16:creationId xmlns:a16="http://schemas.microsoft.com/office/drawing/2014/main" id="{D85639EB-E484-43CC-90CA-7F3A7BA70506}"/>
              </a:ext>
            </a:extLst>
          </p:cNvPr>
          <p:cNvSpPr txBox="1">
            <a:spLocks/>
          </p:cNvSpPr>
          <p:nvPr/>
        </p:nvSpPr>
        <p:spPr>
          <a:xfrm>
            <a:off x="8170141" y="647876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8D98F66-8C19-4B33-BAEA-95C8605606D7}" type="slidenum">
              <a:rPr lang="pt-PT" smtClean="0"/>
              <a:pPr/>
              <a:t>25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9027303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947CB7-2EA6-47B0-BB78-7BE0A5602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sz="4000" dirty="0"/>
              <a:t>4.1 - O modelo B-L-SM, sector escalar.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Marcador de Posição de Conteúdo 2">
                <a:extLst>
                  <a:ext uri="{FF2B5EF4-FFF2-40B4-BE49-F238E27FC236}">
                    <a16:creationId xmlns:a16="http://schemas.microsoft.com/office/drawing/2014/main" id="{E7F5B8B1-258A-41C0-9C22-9316C5A5D2B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pt-PT" sz="2200" dirty="0">
                    <a:solidFill>
                      <a:schemeClr val="tx1"/>
                    </a:solidFill>
                  </a:rPr>
                  <a:t>No modelo B-L-SM é adicionado 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pt-PT" sz="2200" dirty="0">
                    <a:solidFill>
                      <a:schemeClr val="tx1"/>
                    </a:solidFill>
                  </a:rPr>
                  <a:t>Um campo real escalar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pt-PT" sz="22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χ</m:t>
                    </m:r>
                  </m:oMath>
                </a14:m>
                <a:endParaRPr lang="pt-PT" sz="2200" dirty="0">
                  <a:solidFill>
                    <a:schemeClr val="tx1"/>
                  </a:solidFill>
                </a:endParaRP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pt-PT" sz="2200" dirty="0">
                    <a:solidFill>
                      <a:schemeClr val="tx1"/>
                    </a:solidFill>
                  </a:rPr>
                  <a:t>Um campo de </a:t>
                </a:r>
                <a:r>
                  <a:rPr lang="pt-PT" sz="2200" dirty="0" err="1">
                    <a:solidFill>
                      <a:schemeClr val="tx1"/>
                    </a:solidFill>
                  </a:rPr>
                  <a:t>Gauge</a:t>
                </a:r>
                <a:r>
                  <a:rPr lang="pt-PT" sz="2200" dirty="0">
                    <a:solidFill>
                      <a:schemeClr val="tx1"/>
                    </a:solidFill>
                  </a:rPr>
                  <a:t> extra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PT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pt-PT" sz="2200">
                            <a:latin typeface="Cambria Math" panose="02040503050406030204" pitchFamily="18" charset="0"/>
                          </a:rPr>
                          <m:t>B</m:t>
                        </m:r>
                      </m:e>
                      <m:sup>
                        <m:r>
                          <a:rPr lang="pt-PT" sz="2200" i="1">
                            <a:latin typeface="Cambria Math" panose="02040503050406030204" pitchFamily="18" charset="0"/>
                          </a:rPr>
                          <m:t>′</m:t>
                        </m:r>
                        <m:r>
                          <a:rPr lang="pt-PT" sz="220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pt-PT" sz="2200">
                            <a:latin typeface="Cambria Math" panose="02040503050406030204" pitchFamily="18" charset="0"/>
                          </a:rPr>
                          <m:t>μ</m:t>
                        </m:r>
                      </m:sup>
                    </m:sSup>
                  </m:oMath>
                </a14:m>
                <a:r>
                  <a:rPr lang="pt-PT" sz="2200" dirty="0">
                    <a:solidFill>
                      <a:schemeClr val="tx1"/>
                    </a:solidFill>
                  </a:rPr>
                  <a:t>  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pt-PT" sz="2200" dirty="0">
                    <a:solidFill>
                      <a:schemeClr val="tx1"/>
                    </a:solidFill>
                  </a:rPr>
                  <a:t>Uma geração de termos neutrinos direitos a interagir com o campo de </a:t>
                </a:r>
                <a:r>
                  <a:rPr lang="pt-PT" sz="2200" dirty="0" err="1">
                    <a:solidFill>
                      <a:schemeClr val="tx1"/>
                    </a:solidFill>
                  </a:rPr>
                  <a:t>Higgs</a:t>
                </a:r>
                <a:r>
                  <a:rPr lang="pt-PT" sz="2200" dirty="0">
                    <a:solidFill>
                      <a:schemeClr val="tx1"/>
                    </a:solidFill>
                  </a:rPr>
                  <a:t> e o novo campo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pt-PT" sz="22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χ</m:t>
                    </m:r>
                  </m:oMath>
                </a14:m>
                <a:endParaRPr lang="pt-PT" sz="22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pt-PT" sz="2200" dirty="0">
                    <a:solidFill>
                      <a:schemeClr val="tx1"/>
                    </a:solidFill>
                  </a:rPr>
                  <a:t>O sector escalar do modelo é escrito como,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PT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pt-PT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𝓈</m:t>
                          </m:r>
                        </m:sub>
                      </m:sSub>
                      <m:r>
                        <a:rPr lang="pt-PT" sz="22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pt-PT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pt-PT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pt-PT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PT" sz="22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D</m:t>
                                  </m:r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pt-PT" sz="22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μ</m:t>
                                  </m:r>
                                </m:sup>
                              </m:sSup>
                              <m:r>
                                <m:rPr>
                                  <m:sty m:val="p"/>
                                </m:rPr>
                                <a:rPr lang="pt-PT" sz="2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d>
                        </m:e>
                        <m:sup>
                          <m:r>
                            <a:rPr lang="pt-PT" sz="2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d>
                        <m:dPr>
                          <m:ctrlPr>
                            <a:rPr lang="pt-PT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PT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pt-PT" sz="2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pt-PT" sz="2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μ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pt-PT" sz="2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pt-PT" sz="22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pt-PT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pt-PT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pt-PT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PT" sz="22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D</m:t>
                                  </m:r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pt-PT" sz="22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μ</m:t>
                                  </m:r>
                                </m:sup>
                              </m:sSup>
                              <m:r>
                                <m:rPr>
                                  <m:sty m:val="p"/>
                                </m:rPr>
                                <a:rPr lang="pt-PT" sz="2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χ</m:t>
                              </m:r>
                            </m:e>
                          </m:d>
                        </m:e>
                        <m:sup>
                          <m:r>
                            <a:rPr lang="pt-PT" sz="2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d>
                        <m:dPr>
                          <m:ctrlPr>
                            <a:rPr lang="pt-PT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PT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pt-PT" sz="2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pt-PT" sz="2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μ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pt-PT" sz="2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χ</m:t>
                          </m:r>
                        </m:e>
                      </m:d>
                      <m:r>
                        <a:rPr lang="pt-PT" sz="2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pt-PT" sz="22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V</m:t>
                      </m:r>
                      <m:d>
                        <m:dPr>
                          <m:ctrlPr>
                            <a:rPr lang="pt-PT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pt-PT" sz="2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pt-PT" sz="2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pt-PT" sz="2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χ</m:t>
                          </m:r>
                        </m:e>
                      </m:d>
                    </m:oMath>
                  </m:oMathPara>
                </a14:m>
                <a:endParaRPr lang="pt-PT" sz="2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Marcador de Posição de Conteúdo 2">
                <a:extLst>
                  <a:ext uri="{FF2B5EF4-FFF2-40B4-BE49-F238E27FC236}">
                    <a16:creationId xmlns:a16="http://schemas.microsoft.com/office/drawing/2014/main" id="{E7F5B8B1-258A-41C0-9C22-9316C5A5D2B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897" t="-1568"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Marcador de Posição da Data 3">
            <a:extLst>
              <a:ext uri="{FF2B5EF4-FFF2-40B4-BE49-F238E27FC236}">
                <a16:creationId xmlns:a16="http://schemas.microsoft.com/office/drawing/2014/main" id="{0858D54A-C8DC-4C56-847C-C2274AED0944}"/>
              </a:ext>
            </a:extLst>
          </p:cNvPr>
          <p:cNvSpPr txBox="1">
            <a:spLocks/>
          </p:cNvSpPr>
          <p:nvPr/>
        </p:nvSpPr>
        <p:spPr>
          <a:xfrm>
            <a:off x="1" y="6501061"/>
            <a:ext cx="17068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/>
              <a:t>31/07/2018</a:t>
            </a:r>
            <a:endParaRPr lang="pt-PT" dirty="0"/>
          </a:p>
        </p:txBody>
      </p:sp>
      <p:sp>
        <p:nvSpPr>
          <p:cNvPr id="8" name="Marcador de Posição do Rodapé 4">
            <a:extLst>
              <a:ext uri="{FF2B5EF4-FFF2-40B4-BE49-F238E27FC236}">
                <a16:creationId xmlns:a16="http://schemas.microsoft.com/office/drawing/2014/main" id="{1F70C7AF-C7DD-41D9-AE77-FCB127231807}"/>
              </a:ext>
            </a:extLst>
          </p:cNvPr>
          <p:cNvSpPr txBox="1">
            <a:spLocks/>
          </p:cNvSpPr>
          <p:nvPr/>
        </p:nvSpPr>
        <p:spPr>
          <a:xfrm>
            <a:off x="1706881" y="6501060"/>
            <a:ext cx="57403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900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Phenomenology of the minimal B - L extension of the Standard Model</a:t>
            </a:r>
            <a:endParaRPr lang="pt-PT" dirty="0"/>
          </a:p>
        </p:txBody>
      </p:sp>
      <p:sp>
        <p:nvSpPr>
          <p:cNvPr id="9" name="Marcador de Posição do Número do Diapositivo 5">
            <a:extLst>
              <a:ext uri="{FF2B5EF4-FFF2-40B4-BE49-F238E27FC236}">
                <a16:creationId xmlns:a16="http://schemas.microsoft.com/office/drawing/2014/main" id="{D85639EB-E484-43CC-90CA-7F3A7BA70506}"/>
              </a:ext>
            </a:extLst>
          </p:cNvPr>
          <p:cNvSpPr txBox="1">
            <a:spLocks/>
          </p:cNvSpPr>
          <p:nvPr/>
        </p:nvSpPr>
        <p:spPr>
          <a:xfrm>
            <a:off x="8170141" y="647876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8D98F66-8C19-4B33-BAEA-95C8605606D7}" type="slidenum">
              <a:rPr lang="pt-PT" smtClean="0"/>
              <a:pPr/>
              <a:t>26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7221280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947CB7-2EA6-47B0-BB78-7BE0A5602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sz="4000" dirty="0"/>
              <a:t>4.1 - O modelo B-L-SM, sector escalar.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Marcador de Posição de Conteúdo 2">
                <a:extLst>
                  <a:ext uri="{FF2B5EF4-FFF2-40B4-BE49-F238E27FC236}">
                    <a16:creationId xmlns:a16="http://schemas.microsoft.com/office/drawing/2014/main" id="{E7F5B8B1-258A-41C0-9C22-9316C5A5D2B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pt-PT" sz="2200" dirty="0">
                    <a:solidFill>
                      <a:schemeClr val="tx1"/>
                    </a:solidFill>
                  </a:rPr>
                  <a:t>No modelo B-L-SM é adicionado 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pt-PT" sz="2200" dirty="0">
                    <a:solidFill>
                      <a:schemeClr val="tx1"/>
                    </a:solidFill>
                  </a:rPr>
                  <a:t>Um campo real escalar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pt-PT" sz="22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χ</m:t>
                    </m:r>
                  </m:oMath>
                </a14:m>
                <a:endParaRPr lang="pt-PT" sz="2200" dirty="0">
                  <a:solidFill>
                    <a:schemeClr val="tx1"/>
                  </a:solidFill>
                </a:endParaRP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pt-PT" sz="2200" dirty="0">
                    <a:solidFill>
                      <a:schemeClr val="tx1"/>
                    </a:solidFill>
                  </a:rPr>
                  <a:t>Um campo de </a:t>
                </a:r>
                <a:r>
                  <a:rPr lang="pt-PT" sz="2200" dirty="0" err="1">
                    <a:solidFill>
                      <a:schemeClr val="tx1"/>
                    </a:solidFill>
                  </a:rPr>
                  <a:t>Gauge</a:t>
                </a:r>
                <a:r>
                  <a:rPr lang="pt-PT" sz="2200" dirty="0">
                    <a:solidFill>
                      <a:schemeClr val="tx1"/>
                    </a:solidFill>
                  </a:rPr>
                  <a:t> extra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PT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pt-PT" sz="2200">
                            <a:latin typeface="Cambria Math" panose="02040503050406030204" pitchFamily="18" charset="0"/>
                          </a:rPr>
                          <m:t>B</m:t>
                        </m:r>
                      </m:e>
                      <m:sup>
                        <m:r>
                          <a:rPr lang="pt-PT" sz="2200" i="1">
                            <a:latin typeface="Cambria Math" panose="02040503050406030204" pitchFamily="18" charset="0"/>
                          </a:rPr>
                          <m:t>′</m:t>
                        </m:r>
                        <m:r>
                          <a:rPr lang="pt-PT" sz="220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pt-PT" sz="2200">
                            <a:latin typeface="Cambria Math" panose="02040503050406030204" pitchFamily="18" charset="0"/>
                          </a:rPr>
                          <m:t>μ</m:t>
                        </m:r>
                      </m:sup>
                    </m:sSup>
                  </m:oMath>
                </a14:m>
                <a:r>
                  <a:rPr lang="pt-PT" sz="2200" dirty="0">
                    <a:solidFill>
                      <a:schemeClr val="tx1"/>
                    </a:solidFill>
                  </a:rPr>
                  <a:t>  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pt-PT" sz="2200" dirty="0">
                    <a:solidFill>
                      <a:schemeClr val="tx1"/>
                    </a:solidFill>
                  </a:rPr>
                  <a:t>Uma geração de termos neutrinos direitos a interagir com o campo de </a:t>
                </a:r>
                <a:r>
                  <a:rPr lang="pt-PT" sz="2200" dirty="0" err="1">
                    <a:solidFill>
                      <a:schemeClr val="tx1"/>
                    </a:solidFill>
                  </a:rPr>
                  <a:t>Higgs</a:t>
                </a:r>
                <a:r>
                  <a:rPr lang="pt-PT" sz="2200" dirty="0">
                    <a:solidFill>
                      <a:schemeClr val="tx1"/>
                    </a:solidFill>
                  </a:rPr>
                  <a:t> e o novo campo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pt-PT" sz="22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χ</m:t>
                    </m:r>
                  </m:oMath>
                </a14:m>
                <a:endParaRPr lang="pt-PT" sz="22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pt-PT" sz="2200" dirty="0">
                    <a:solidFill>
                      <a:schemeClr val="tx1"/>
                    </a:solidFill>
                  </a:rPr>
                  <a:t>O sector escalar do modelo é escrito como,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PT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pt-PT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𝓈</m:t>
                          </m:r>
                        </m:sub>
                      </m:sSub>
                      <m:r>
                        <a:rPr lang="pt-PT" sz="22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pt-PT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pt-PT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pt-PT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PT" sz="22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D</m:t>
                                  </m:r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pt-PT" sz="22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μ</m:t>
                                  </m:r>
                                </m:sup>
                              </m:sSup>
                              <m:r>
                                <m:rPr>
                                  <m:sty m:val="p"/>
                                </m:rPr>
                                <a:rPr lang="pt-PT" sz="2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d>
                        </m:e>
                        <m:sup>
                          <m:r>
                            <a:rPr lang="pt-PT" sz="2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d>
                        <m:dPr>
                          <m:ctrlPr>
                            <a:rPr lang="pt-PT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PT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pt-PT" sz="2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pt-PT" sz="2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μ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pt-PT" sz="2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pt-PT" sz="22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pt-PT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pt-PT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pt-PT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PT" sz="22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D</m:t>
                                  </m:r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pt-PT" sz="22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μ</m:t>
                                  </m:r>
                                </m:sup>
                              </m:sSup>
                              <m:r>
                                <m:rPr>
                                  <m:sty m:val="p"/>
                                </m:rPr>
                                <a:rPr lang="pt-PT" sz="2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χ</m:t>
                              </m:r>
                            </m:e>
                          </m:d>
                        </m:e>
                        <m:sup>
                          <m:r>
                            <a:rPr lang="pt-PT" sz="2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d>
                        <m:dPr>
                          <m:ctrlPr>
                            <a:rPr lang="pt-PT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PT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pt-PT" sz="2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pt-PT" sz="2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μ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pt-PT" sz="2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χ</m:t>
                          </m:r>
                        </m:e>
                      </m:d>
                      <m:r>
                        <a:rPr lang="pt-PT" sz="2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pt-PT" sz="22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V</m:t>
                      </m:r>
                      <m:d>
                        <m:dPr>
                          <m:ctrlPr>
                            <a:rPr lang="pt-PT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pt-PT" sz="2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pt-PT" sz="2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pt-PT" sz="2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χ</m:t>
                          </m:r>
                        </m:e>
                      </m:d>
                    </m:oMath>
                  </m:oMathPara>
                </a14:m>
                <a:endParaRPr lang="pt-PT" sz="22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pt-PT" sz="2200" dirty="0">
                    <a:solidFill>
                      <a:schemeClr val="tx1"/>
                    </a:solidFill>
                  </a:rPr>
                  <a:t>Onde o potencial é dado por, </a:t>
                </a:r>
                <a:endParaRPr lang="pt-PT" sz="2200" i="1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pt-PT" sz="1800" i="1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pt-PT" sz="1800" i="1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pt-PT" sz="1800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Marcador de Posição de Conteúdo 2">
                <a:extLst>
                  <a:ext uri="{FF2B5EF4-FFF2-40B4-BE49-F238E27FC236}">
                    <a16:creationId xmlns:a16="http://schemas.microsoft.com/office/drawing/2014/main" id="{E7F5B8B1-258A-41C0-9C22-9316C5A5D2B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897" t="-1568"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tângulo 3">
                <a:extLst>
                  <a:ext uri="{FF2B5EF4-FFF2-40B4-BE49-F238E27FC236}">
                    <a16:creationId xmlns:a16="http://schemas.microsoft.com/office/drawing/2014/main" id="{FE4DE7F1-6295-4E02-A56D-BD9F75CD4A6C}"/>
                  </a:ext>
                </a:extLst>
              </p:cNvPr>
              <p:cNvSpPr/>
              <p:nvPr/>
            </p:nvSpPr>
            <p:spPr>
              <a:xfrm>
                <a:off x="61546" y="4426044"/>
                <a:ext cx="9144000" cy="140859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PT" sz="2200" i="1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pt-PT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PT" sz="2200" i="1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pt-PT" sz="22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PT" sz="2200" i="1"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</m:d>
                      <m:r>
                        <a:rPr lang="pt-PT" sz="22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pt-PT" sz="2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PT" sz="22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pt-PT" sz="22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pt-PT" sz="2200" i="1">
                          <a:latin typeface="Cambria Math" panose="02040503050406030204" pitchFamily="18" charset="0"/>
                        </a:rPr>
                        <m:t>𝐻</m:t>
                      </m:r>
                      <m:sSup>
                        <m:sSupPr>
                          <m:ctrlPr>
                            <a:rPr lang="pt-PT" sz="2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PT" sz="2200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p>
                          <m:r>
                            <a:rPr lang="pt-PT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pt-PT" sz="2200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pt-PT" sz="2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PT" sz="2200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p>
                          <m:r>
                            <a:rPr lang="pt-PT" sz="22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pt-PT" sz="2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pt-PT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PT" sz="2200" i="1">
                                  <a:latin typeface="Cambria Math" panose="02040503050406030204" pitchFamily="18" charset="0"/>
                                </a:rPr>
                                <m:t>𝜒</m:t>
                              </m:r>
                            </m:e>
                          </m:d>
                        </m:e>
                        <m:sup>
                          <m:r>
                            <a:rPr lang="pt-PT" sz="22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pt-PT" sz="2200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pt-PT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PT" sz="22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pt-PT" sz="2200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  <m:sSup>
                                  <m:sSupPr>
                                    <m:ctrlPr>
                                      <a:rPr lang="pt-PT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pt-PT" sz="2200" i="1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e>
                                  <m:sup>
                                    <m:r>
                                      <a:rPr lang="pt-PT" sz="2200" i="1">
                                        <a:latin typeface="Cambria Math" panose="02040503050406030204" pitchFamily="18" charset="0"/>
                                      </a:rPr>
                                      <m:t>†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pt-PT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pt-PT" sz="2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pt-PT" sz="2200" i="1">
                                            <a:latin typeface="Cambria Math" panose="02040503050406030204" pitchFamily="18" charset="0"/>
                                          </a:rPr>
                                          <m:t>𝜒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pt-PT" sz="22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pt-PT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pt-PT" sz="22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pt-PT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PT" sz="2200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pt-PT" sz="22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f>
                                  <m:fPr>
                                    <m:ctrlPr>
                                      <a:rPr lang="pt-PT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PT" sz="22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pt-PT" sz="22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sSub>
                                  <m:sSubPr>
                                    <m:ctrlPr>
                                      <a:rPr lang="pt-PT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PT" sz="2200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pt-PT" sz="2200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pt-PT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PT" sz="22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pt-PT" sz="22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sSub>
                                  <m:sSubPr>
                                    <m:ctrlPr>
                                      <a:rPr lang="pt-PT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PT" sz="2200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pt-PT" sz="2200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pt-PT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PT" sz="2200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pt-PT" sz="22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pt-PT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pt-PT" sz="22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pt-PT" sz="2200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  <m:sSup>
                                  <m:sSupPr>
                                    <m:ctrlPr>
                                      <a:rPr lang="pt-PT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pt-PT" sz="2200" i="1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e>
                                  <m:sup>
                                    <m:r>
                                      <a:rPr lang="pt-PT" sz="2200" i="1">
                                        <a:latin typeface="Cambria Math" panose="02040503050406030204" pitchFamily="18" charset="0"/>
                                      </a:rPr>
                                      <m:t>†</m:t>
                                    </m:r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pt-PT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pt-PT" sz="2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pt-PT" sz="2200" i="1">
                                            <a:latin typeface="Cambria Math" panose="02040503050406030204" pitchFamily="18" charset="0"/>
                                          </a:rPr>
                                          <m:t>𝜒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pt-PT" sz="22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pt-PT" sz="22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pt-PT" sz="2200" dirty="0"/>
              </a:p>
            </p:txBody>
          </p:sp>
        </mc:Choice>
        <mc:Fallback xmlns="">
          <p:sp>
            <p:nvSpPr>
              <p:cNvPr id="4" name="Retângulo 3">
                <a:extLst>
                  <a:ext uri="{FF2B5EF4-FFF2-40B4-BE49-F238E27FC236}">
                    <a16:creationId xmlns:a16="http://schemas.microsoft.com/office/drawing/2014/main" id="{FE4DE7F1-6295-4E02-A56D-BD9F75CD4A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46" y="4426044"/>
                <a:ext cx="9144000" cy="140859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Marcador de Posição da Data 3">
            <a:extLst>
              <a:ext uri="{FF2B5EF4-FFF2-40B4-BE49-F238E27FC236}">
                <a16:creationId xmlns:a16="http://schemas.microsoft.com/office/drawing/2014/main" id="{78837D47-FC8C-4B31-B967-C06C41267F82}"/>
              </a:ext>
            </a:extLst>
          </p:cNvPr>
          <p:cNvSpPr txBox="1">
            <a:spLocks/>
          </p:cNvSpPr>
          <p:nvPr/>
        </p:nvSpPr>
        <p:spPr>
          <a:xfrm>
            <a:off x="1" y="6501061"/>
            <a:ext cx="17068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/>
              <a:t>31/07/2018</a:t>
            </a:r>
            <a:endParaRPr lang="pt-PT" dirty="0"/>
          </a:p>
        </p:txBody>
      </p:sp>
      <p:sp>
        <p:nvSpPr>
          <p:cNvPr id="9" name="Marcador de Posição do Rodapé 4">
            <a:extLst>
              <a:ext uri="{FF2B5EF4-FFF2-40B4-BE49-F238E27FC236}">
                <a16:creationId xmlns:a16="http://schemas.microsoft.com/office/drawing/2014/main" id="{54CD5025-4E7B-4C2D-B795-AEF2A5B06C40}"/>
              </a:ext>
            </a:extLst>
          </p:cNvPr>
          <p:cNvSpPr txBox="1">
            <a:spLocks/>
          </p:cNvSpPr>
          <p:nvPr/>
        </p:nvSpPr>
        <p:spPr>
          <a:xfrm>
            <a:off x="1706881" y="6501060"/>
            <a:ext cx="57403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900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Phenomenology of the minimal B - L extension of the Standard Model</a:t>
            </a:r>
            <a:endParaRPr lang="pt-PT" dirty="0"/>
          </a:p>
        </p:txBody>
      </p:sp>
      <p:sp>
        <p:nvSpPr>
          <p:cNvPr id="10" name="Marcador de Posição do Número do Diapositivo 5">
            <a:extLst>
              <a:ext uri="{FF2B5EF4-FFF2-40B4-BE49-F238E27FC236}">
                <a16:creationId xmlns:a16="http://schemas.microsoft.com/office/drawing/2014/main" id="{1D584ECF-4918-43BB-9FFA-4D0B892765BC}"/>
              </a:ext>
            </a:extLst>
          </p:cNvPr>
          <p:cNvSpPr txBox="1">
            <a:spLocks/>
          </p:cNvSpPr>
          <p:nvPr/>
        </p:nvSpPr>
        <p:spPr>
          <a:xfrm>
            <a:off x="8170141" y="647876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8D98F66-8C19-4B33-BAEA-95C8605606D7}" type="slidenum">
              <a:rPr lang="pt-PT" smtClean="0"/>
              <a:pPr/>
              <a:t>27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991154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947CB7-2EA6-47B0-BB78-7BE0A5602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sz="4000" dirty="0"/>
              <a:t>4.1 - O modelo B-L-SM, sector escalar.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Marcador de Posição de Conteúdo 2">
                <a:extLst>
                  <a:ext uri="{FF2B5EF4-FFF2-40B4-BE49-F238E27FC236}">
                    <a16:creationId xmlns:a16="http://schemas.microsoft.com/office/drawing/2014/main" id="{E7F5B8B1-258A-41C0-9C22-9316C5A5D2B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pt-PT" sz="2200" dirty="0">
                    <a:solidFill>
                      <a:schemeClr val="tx1"/>
                    </a:solidFill>
                  </a:rPr>
                  <a:t>Examinando o potencial, </a:t>
                </a:r>
                <a:endParaRPr lang="pt-PT" sz="2200" i="1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pt-PT" sz="1800" i="1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pt-PT" sz="1800" i="1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pt-PT" sz="1800" i="1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pt-PT" sz="2200" dirty="0">
                    <a:solidFill>
                      <a:schemeClr val="tx1"/>
                    </a:solidFill>
                  </a:rPr>
                  <a:t>Dado que os campos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pt-PT" sz="2200" i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pt-PT" sz="2200" dirty="0">
                    <a:solidFill>
                      <a:schemeClr val="tx1"/>
                    </a:solidFill>
                  </a:rPr>
                  <a:t> 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pt-PT" sz="2200" i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χ</m:t>
                    </m:r>
                  </m:oMath>
                </a14:m>
                <a:r>
                  <a:rPr lang="pt-PT" sz="2200" dirty="0">
                    <a:solidFill>
                      <a:schemeClr val="tx1"/>
                    </a:solidFill>
                  </a:rPr>
                  <a:t> adquirem os seguintes </a:t>
                </a:r>
                <a:r>
                  <a:rPr lang="pt-PT" sz="2200" dirty="0" err="1">
                    <a:solidFill>
                      <a:schemeClr val="tx1"/>
                    </a:solidFill>
                  </a:rPr>
                  <a:t>VEVs</a:t>
                </a:r>
                <a:r>
                  <a:rPr lang="pt-PT" sz="2200" dirty="0">
                    <a:solidFill>
                      <a:schemeClr val="tx1"/>
                    </a:solidFill>
                  </a:rPr>
                  <a:t> 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pt-PT" sz="2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pt-PT" sz="2200" i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PT" sz="22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pt-PT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pt-PT" sz="2200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ctrlP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pt-PT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pt-PT" sz="22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m:rPr>
                                  <m:sty m:val="p"/>
                                </m:rPr>
                                <a:rPr lang="pt-PT" sz="220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  <m:r>
                                <a:rPr lang="pt-PT" sz="22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pt-PT" sz="22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pt-PT" sz="2200" dirty="0">
                    <a:solidFill>
                      <a:schemeClr val="tx1"/>
                    </a:solidFill>
                  </a:rPr>
                  <a:t>   ,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pt-PT" sz="2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χ</m:t>
                    </m:r>
                    <m:r>
                      <a:rPr lang="pt-PT" sz="2200" i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pt-PT" sz="22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pt-PT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pt-PT" sz="2200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pt-PT" sz="2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pt-PT" sz="2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pt-PT" sz="2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endParaRPr lang="pt-PT" sz="2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Marcador de Posição de Conteúdo 2">
                <a:extLst>
                  <a:ext uri="{FF2B5EF4-FFF2-40B4-BE49-F238E27FC236}">
                    <a16:creationId xmlns:a16="http://schemas.microsoft.com/office/drawing/2014/main" id="{E7F5B8B1-258A-41C0-9C22-9316C5A5D2B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897" t="-1568"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tângulo 3">
                <a:extLst>
                  <a:ext uri="{FF2B5EF4-FFF2-40B4-BE49-F238E27FC236}">
                    <a16:creationId xmlns:a16="http://schemas.microsoft.com/office/drawing/2014/main" id="{FE4DE7F1-6295-4E02-A56D-BD9F75CD4A6C}"/>
                  </a:ext>
                </a:extLst>
              </p:cNvPr>
              <p:cNvSpPr/>
              <p:nvPr/>
            </p:nvSpPr>
            <p:spPr>
              <a:xfrm>
                <a:off x="0" y="1591201"/>
                <a:ext cx="9144000" cy="140859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pt-PT" sz="2200" i="0">
                          <a:latin typeface="Cambria Math" panose="02040503050406030204" pitchFamily="18" charset="0"/>
                        </a:rPr>
                        <m:t>V</m:t>
                      </m:r>
                      <m:d>
                        <m:dPr>
                          <m:ctrlPr>
                            <a:rPr lang="pt-PT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pt-PT" sz="2200" i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pt-PT" sz="220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pt-PT" sz="2200" i="0">
                              <a:latin typeface="Cambria Math" panose="02040503050406030204" pitchFamily="18" charset="0"/>
                            </a:rPr>
                            <m:t>χ</m:t>
                          </m:r>
                        </m:e>
                      </m:d>
                      <m:r>
                        <a:rPr lang="pt-PT" sz="2200" i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pt-PT" sz="2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pt-PT" sz="2200" i="0">
                              <a:latin typeface="Cambria Math" panose="02040503050406030204" pitchFamily="18" charset="0"/>
                            </a:rPr>
                            <m:t>m</m:t>
                          </m:r>
                        </m:e>
                        <m:sup>
                          <m:r>
                            <a:rPr lang="pt-PT" sz="2200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pt-PT" sz="2200" i="0">
                          <a:latin typeface="Cambria Math" panose="02040503050406030204" pitchFamily="18" charset="0"/>
                        </a:rPr>
                        <m:t>H</m:t>
                      </m:r>
                      <m:sSup>
                        <m:sSupPr>
                          <m:ctrlPr>
                            <a:rPr lang="pt-PT" sz="2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pt-PT" sz="2200" i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pt-PT" sz="22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pt-PT" sz="2200" i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pt-PT" sz="2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pt-PT" sz="2200" i="0">
                              <a:latin typeface="Cambria Math" panose="02040503050406030204" pitchFamily="18" charset="0"/>
                            </a:rPr>
                            <m:t>μ</m:t>
                          </m:r>
                        </m:e>
                        <m:sup>
                          <m:r>
                            <a:rPr lang="pt-PT" sz="2200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pt-PT" sz="2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pt-PT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pt-PT" sz="2200" i="0">
                                  <a:latin typeface="Cambria Math" panose="02040503050406030204" pitchFamily="18" charset="0"/>
                                </a:rPr>
                                <m:t>χ</m:t>
                              </m:r>
                            </m:e>
                          </m:d>
                        </m:e>
                        <m:sup>
                          <m:r>
                            <a:rPr lang="pt-PT" sz="2200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pt-PT" sz="2200" i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pt-PT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PT" sz="22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pt-PT" sz="2200" i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sSup>
                                  <m:sSupPr>
                                    <m:ctrlPr>
                                      <a:rPr lang="pt-PT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pt-PT" sz="2200" i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p>
                                    <m:r>
                                      <a:rPr lang="pt-PT" sz="2200" i="0">
                                        <a:latin typeface="Cambria Math" panose="02040503050406030204" pitchFamily="18" charset="0"/>
                                      </a:rPr>
                                      <m:t>†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pt-PT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pt-PT" sz="2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pt-PT" sz="2200" i="0">
                                            <a:latin typeface="Cambria Math" panose="02040503050406030204" pitchFamily="18" charset="0"/>
                                          </a:rPr>
                                          <m:t>χ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pt-PT" sz="2200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pt-PT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pt-PT" sz="22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pt-PT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pt-PT" sz="2200" i="0">
                                        <a:latin typeface="Cambria Math" panose="02040503050406030204" pitchFamily="18" charset="0"/>
                                      </a:rPr>
                                      <m:t>λ</m:t>
                                    </m:r>
                                  </m:e>
                                  <m:sub>
                                    <m:r>
                                      <a:rPr lang="pt-PT" sz="2200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f>
                                  <m:fPr>
                                    <m:ctrlPr>
                                      <a:rPr lang="pt-PT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PT" sz="2200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pt-PT" sz="2200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sSub>
                                  <m:sSubPr>
                                    <m:ctrlPr>
                                      <a:rPr lang="pt-PT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pt-PT" sz="2200" i="0">
                                        <a:latin typeface="Cambria Math" panose="02040503050406030204" pitchFamily="18" charset="0"/>
                                      </a:rPr>
                                      <m:t>λ</m:t>
                                    </m:r>
                                  </m:e>
                                  <m:sub>
                                    <m:r>
                                      <a:rPr lang="pt-PT" sz="2200" i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pt-PT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PT" sz="2200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pt-PT" sz="2200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sSub>
                                  <m:sSubPr>
                                    <m:ctrlPr>
                                      <a:rPr lang="pt-PT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pt-PT" sz="2200" i="0">
                                        <a:latin typeface="Cambria Math" panose="02040503050406030204" pitchFamily="18" charset="0"/>
                                      </a:rPr>
                                      <m:t>λ</m:t>
                                    </m:r>
                                  </m:e>
                                  <m:sub>
                                    <m:r>
                                      <a:rPr lang="pt-PT" sz="2200" i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pt-PT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pt-PT" sz="2200" i="0">
                                        <a:latin typeface="Cambria Math" panose="02040503050406030204" pitchFamily="18" charset="0"/>
                                      </a:rPr>
                                      <m:t>λ</m:t>
                                    </m:r>
                                  </m:e>
                                  <m:sub>
                                    <m:r>
                                      <a:rPr lang="pt-PT" sz="2200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pt-PT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pt-PT" sz="22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pt-PT" sz="2200" i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sSup>
                                  <m:sSupPr>
                                    <m:ctrlPr>
                                      <a:rPr lang="pt-PT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pt-PT" sz="2200" i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p>
                                    <m:r>
                                      <a:rPr lang="pt-PT" sz="2200" i="0">
                                        <a:latin typeface="Cambria Math" panose="02040503050406030204" pitchFamily="18" charset="0"/>
                                      </a:rPr>
                                      <m:t>†</m:t>
                                    </m:r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pt-PT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pt-PT" sz="2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pt-PT" sz="2200" i="0">
                                            <a:latin typeface="Cambria Math" panose="02040503050406030204" pitchFamily="18" charset="0"/>
                                          </a:rPr>
                                          <m:t>χ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pt-PT" sz="2200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pt-PT" sz="2200" i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pt-PT" sz="2200" dirty="0"/>
              </a:p>
            </p:txBody>
          </p:sp>
        </mc:Choice>
        <mc:Fallback xmlns="">
          <p:sp>
            <p:nvSpPr>
              <p:cNvPr id="4" name="Retângulo 3">
                <a:extLst>
                  <a:ext uri="{FF2B5EF4-FFF2-40B4-BE49-F238E27FC236}">
                    <a16:creationId xmlns:a16="http://schemas.microsoft.com/office/drawing/2014/main" id="{FE4DE7F1-6295-4E02-A56D-BD9F75CD4A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591201"/>
                <a:ext cx="9144000" cy="140859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Marcador de Posição da Data 3">
            <a:extLst>
              <a:ext uri="{FF2B5EF4-FFF2-40B4-BE49-F238E27FC236}">
                <a16:creationId xmlns:a16="http://schemas.microsoft.com/office/drawing/2014/main" id="{8CD0DF39-593E-49BC-8950-604238E89A10}"/>
              </a:ext>
            </a:extLst>
          </p:cNvPr>
          <p:cNvSpPr txBox="1">
            <a:spLocks/>
          </p:cNvSpPr>
          <p:nvPr/>
        </p:nvSpPr>
        <p:spPr>
          <a:xfrm>
            <a:off x="1" y="6501061"/>
            <a:ext cx="17068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/>
              <a:t>31/07/2018</a:t>
            </a:r>
            <a:endParaRPr lang="pt-PT" dirty="0"/>
          </a:p>
        </p:txBody>
      </p:sp>
      <p:sp>
        <p:nvSpPr>
          <p:cNvPr id="9" name="Marcador de Posição do Rodapé 4">
            <a:extLst>
              <a:ext uri="{FF2B5EF4-FFF2-40B4-BE49-F238E27FC236}">
                <a16:creationId xmlns:a16="http://schemas.microsoft.com/office/drawing/2014/main" id="{E6CA3626-31B9-4A94-B221-E985981FAACB}"/>
              </a:ext>
            </a:extLst>
          </p:cNvPr>
          <p:cNvSpPr txBox="1">
            <a:spLocks/>
          </p:cNvSpPr>
          <p:nvPr/>
        </p:nvSpPr>
        <p:spPr>
          <a:xfrm>
            <a:off x="1706881" y="6501060"/>
            <a:ext cx="57403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900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Phenomenology of the minimal B - L extension of the Standard Model</a:t>
            </a:r>
            <a:endParaRPr lang="pt-PT" dirty="0"/>
          </a:p>
        </p:txBody>
      </p:sp>
      <p:sp>
        <p:nvSpPr>
          <p:cNvPr id="10" name="Marcador de Posição do Número do Diapositivo 5">
            <a:extLst>
              <a:ext uri="{FF2B5EF4-FFF2-40B4-BE49-F238E27FC236}">
                <a16:creationId xmlns:a16="http://schemas.microsoft.com/office/drawing/2014/main" id="{0007FA53-6E8B-418F-BFEB-84564574E903}"/>
              </a:ext>
            </a:extLst>
          </p:cNvPr>
          <p:cNvSpPr txBox="1">
            <a:spLocks/>
          </p:cNvSpPr>
          <p:nvPr/>
        </p:nvSpPr>
        <p:spPr>
          <a:xfrm>
            <a:off x="8170141" y="647876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8D98F66-8C19-4B33-BAEA-95C8605606D7}" type="slidenum">
              <a:rPr lang="pt-PT" smtClean="0"/>
              <a:pPr/>
              <a:t>28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3449378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947CB7-2EA6-47B0-BB78-7BE0A5602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sz="4000" dirty="0"/>
              <a:t>4.1 - O modelo B-L-SM, sector escalar.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Marcador de Posição de Conteúdo 2">
                <a:extLst>
                  <a:ext uri="{FF2B5EF4-FFF2-40B4-BE49-F238E27FC236}">
                    <a16:creationId xmlns:a16="http://schemas.microsoft.com/office/drawing/2014/main" id="{E7F5B8B1-258A-41C0-9C22-9316C5A5D2B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pt-PT" sz="2200" dirty="0">
                    <a:solidFill>
                      <a:schemeClr val="tx1"/>
                    </a:solidFill>
                  </a:rPr>
                  <a:t>Examinando o potencial, </a:t>
                </a:r>
                <a:endParaRPr lang="pt-PT" sz="2200" i="1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pt-PT" sz="1800" i="1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pt-PT" sz="1800" i="1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pt-PT" sz="1800" i="1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pt-PT" sz="2200" dirty="0">
                    <a:solidFill>
                      <a:schemeClr val="tx1"/>
                    </a:solidFill>
                  </a:rPr>
                  <a:t>Dado que os campos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pt-PT" sz="2200" i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pt-PT" sz="2200" dirty="0">
                    <a:solidFill>
                      <a:schemeClr val="tx1"/>
                    </a:solidFill>
                  </a:rPr>
                  <a:t> 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pt-PT" sz="2200" i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χ</m:t>
                    </m:r>
                  </m:oMath>
                </a14:m>
                <a:r>
                  <a:rPr lang="pt-PT" sz="2200" dirty="0">
                    <a:solidFill>
                      <a:schemeClr val="tx1"/>
                    </a:solidFill>
                  </a:rPr>
                  <a:t> adquirem os seguintes </a:t>
                </a:r>
                <a:r>
                  <a:rPr lang="pt-PT" sz="2200" dirty="0" err="1">
                    <a:solidFill>
                      <a:schemeClr val="tx1"/>
                    </a:solidFill>
                  </a:rPr>
                  <a:t>VEVs</a:t>
                </a:r>
                <a:r>
                  <a:rPr lang="pt-PT" sz="2200" dirty="0">
                    <a:solidFill>
                      <a:schemeClr val="tx1"/>
                    </a:solidFill>
                  </a:rPr>
                  <a:t> 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pt-PT" sz="2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pt-PT" sz="2200" i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PT" sz="22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pt-PT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pt-PT" sz="2200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ctrlP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pt-PT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pt-PT" sz="22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m:rPr>
                                  <m:sty m:val="p"/>
                                </m:rPr>
                                <a:rPr lang="pt-PT" sz="220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  <m:r>
                                <a:rPr lang="pt-PT" sz="22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pt-PT" sz="22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pt-PT" sz="2200" dirty="0">
                    <a:solidFill>
                      <a:schemeClr val="tx1"/>
                    </a:solidFill>
                  </a:rPr>
                  <a:t>   ,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pt-PT" sz="2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χ</m:t>
                    </m:r>
                    <m:r>
                      <a:rPr lang="pt-PT" sz="2200" i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pt-PT" sz="22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pt-PT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pt-PT" sz="2200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pt-PT" sz="2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pt-PT" sz="2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pt-PT" sz="2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endParaRPr lang="pt-PT" sz="22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pt-PT" sz="2200" dirty="0">
                    <a:solidFill>
                      <a:schemeClr val="tx1"/>
                    </a:solidFill>
                  </a:rPr>
                  <a:t>Calculando a matriz de massa obtemos os seguintes estados massivos. </a:t>
                </a:r>
              </a:p>
            </p:txBody>
          </p:sp>
        </mc:Choice>
        <mc:Fallback xmlns="">
          <p:sp>
            <p:nvSpPr>
              <p:cNvPr id="14" name="Marcador de Posição de Conteúdo 2">
                <a:extLst>
                  <a:ext uri="{FF2B5EF4-FFF2-40B4-BE49-F238E27FC236}">
                    <a16:creationId xmlns:a16="http://schemas.microsoft.com/office/drawing/2014/main" id="{E7F5B8B1-258A-41C0-9C22-9316C5A5D2B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897" t="-1568"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tângulo 3">
                <a:extLst>
                  <a:ext uri="{FF2B5EF4-FFF2-40B4-BE49-F238E27FC236}">
                    <a16:creationId xmlns:a16="http://schemas.microsoft.com/office/drawing/2014/main" id="{FE4DE7F1-6295-4E02-A56D-BD9F75CD4A6C}"/>
                  </a:ext>
                </a:extLst>
              </p:cNvPr>
              <p:cNvSpPr/>
              <p:nvPr/>
            </p:nvSpPr>
            <p:spPr>
              <a:xfrm>
                <a:off x="0" y="1591201"/>
                <a:ext cx="9144000" cy="140859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pt-PT" sz="2200" i="0">
                          <a:latin typeface="Cambria Math" panose="02040503050406030204" pitchFamily="18" charset="0"/>
                        </a:rPr>
                        <m:t>V</m:t>
                      </m:r>
                      <m:d>
                        <m:dPr>
                          <m:ctrlPr>
                            <a:rPr lang="pt-PT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pt-PT" sz="2200" i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pt-PT" sz="220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pt-PT" sz="2200" i="0">
                              <a:latin typeface="Cambria Math" panose="02040503050406030204" pitchFamily="18" charset="0"/>
                            </a:rPr>
                            <m:t>χ</m:t>
                          </m:r>
                        </m:e>
                      </m:d>
                      <m:r>
                        <a:rPr lang="pt-PT" sz="2200" i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pt-PT" sz="2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pt-PT" sz="2200" i="0">
                              <a:latin typeface="Cambria Math" panose="02040503050406030204" pitchFamily="18" charset="0"/>
                            </a:rPr>
                            <m:t>m</m:t>
                          </m:r>
                        </m:e>
                        <m:sup>
                          <m:r>
                            <a:rPr lang="pt-PT" sz="2200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pt-PT" sz="2200" i="0">
                          <a:latin typeface="Cambria Math" panose="02040503050406030204" pitchFamily="18" charset="0"/>
                        </a:rPr>
                        <m:t>H</m:t>
                      </m:r>
                      <m:sSup>
                        <m:sSupPr>
                          <m:ctrlPr>
                            <a:rPr lang="pt-PT" sz="2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pt-PT" sz="2200" i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pt-PT" sz="22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pt-PT" sz="2200" i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pt-PT" sz="2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pt-PT" sz="2200" i="0">
                              <a:latin typeface="Cambria Math" panose="02040503050406030204" pitchFamily="18" charset="0"/>
                            </a:rPr>
                            <m:t>μ</m:t>
                          </m:r>
                        </m:e>
                        <m:sup>
                          <m:r>
                            <a:rPr lang="pt-PT" sz="2200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pt-PT" sz="2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pt-PT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pt-PT" sz="2200" i="0">
                                  <a:latin typeface="Cambria Math" panose="02040503050406030204" pitchFamily="18" charset="0"/>
                                </a:rPr>
                                <m:t>χ</m:t>
                              </m:r>
                            </m:e>
                          </m:d>
                        </m:e>
                        <m:sup>
                          <m:r>
                            <a:rPr lang="pt-PT" sz="2200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pt-PT" sz="2200" i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pt-PT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PT" sz="22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pt-PT" sz="2200" i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sSup>
                                  <m:sSupPr>
                                    <m:ctrlPr>
                                      <a:rPr lang="pt-PT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pt-PT" sz="2200" i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p>
                                    <m:r>
                                      <a:rPr lang="pt-PT" sz="2200" i="0">
                                        <a:latin typeface="Cambria Math" panose="02040503050406030204" pitchFamily="18" charset="0"/>
                                      </a:rPr>
                                      <m:t>†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pt-PT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pt-PT" sz="2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pt-PT" sz="2200" i="0">
                                            <a:latin typeface="Cambria Math" panose="02040503050406030204" pitchFamily="18" charset="0"/>
                                          </a:rPr>
                                          <m:t>χ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pt-PT" sz="2200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pt-PT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pt-PT" sz="22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pt-PT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pt-PT" sz="2200" i="0">
                                        <a:latin typeface="Cambria Math" panose="02040503050406030204" pitchFamily="18" charset="0"/>
                                      </a:rPr>
                                      <m:t>λ</m:t>
                                    </m:r>
                                  </m:e>
                                  <m:sub>
                                    <m:r>
                                      <a:rPr lang="pt-PT" sz="2200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f>
                                  <m:fPr>
                                    <m:ctrlPr>
                                      <a:rPr lang="pt-PT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PT" sz="2200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pt-PT" sz="2200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sSub>
                                  <m:sSubPr>
                                    <m:ctrlPr>
                                      <a:rPr lang="pt-PT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pt-PT" sz="2200" i="0">
                                        <a:latin typeface="Cambria Math" panose="02040503050406030204" pitchFamily="18" charset="0"/>
                                      </a:rPr>
                                      <m:t>λ</m:t>
                                    </m:r>
                                  </m:e>
                                  <m:sub>
                                    <m:r>
                                      <a:rPr lang="pt-PT" sz="2200" i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pt-PT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PT" sz="2200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pt-PT" sz="2200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sSub>
                                  <m:sSubPr>
                                    <m:ctrlPr>
                                      <a:rPr lang="pt-PT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pt-PT" sz="2200" i="0">
                                        <a:latin typeface="Cambria Math" panose="02040503050406030204" pitchFamily="18" charset="0"/>
                                      </a:rPr>
                                      <m:t>λ</m:t>
                                    </m:r>
                                  </m:e>
                                  <m:sub>
                                    <m:r>
                                      <a:rPr lang="pt-PT" sz="2200" i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pt-PT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pt-PT" sz="2200" i="0">
                                        <a:latin typeface="Cambria Math" panose="02040503050406030204" pitchFamily="18" charset="0"/>
                                      </a:rPr>
                                      <m:t>λ</m:t>
                                    </m:r>
                                  </m:e>
                                  <m:sub>
                                    <m:r>
                                      <a:rPr lang="pt-PT" sz="2200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pt-PT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pt-PT" sz="22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pt-PT" sz="2200" i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sSup>
                                  <m:sSupPr>
                                    <m:ctrlPr>
                                      <a:rPr lang="pt-PT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pt-PT" sz="2200" i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p>
                                    <m:r>
                                      <a:rPr lang="pt-PT" sz="2200" i="0">
                                        <a:latin typeface="Cambria Math" panose="02040503050406030204" pitchFamily="18" charset="0"/>
                                      </a:rPr>
                                      <m:t>†</m:t>
                                    </m:r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pt-PT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pt-PT" sz="2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pt-PT" sz="2200" i="0">
                                            <a:latin typeface="Cambria Math" panose="02040503050406030204" pitchFamily="18" charset="0"/>
                                          </a:rPr>
                                          <m:t>χ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pt-PT" sz="2200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pt-PT" sz="2200" i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pt-PT" sz="2200" dirty="0"/>
              </a:p>
            </p:txBody>
          </p:sp>
        </mc:Choice>
        <mc:Fallback xmlns="">
          <p:sp>
            <p:nvSpPr>
              <p:cNvPr id="4" name="Retângulo 3">
                <a:extLst>
                  <a:ext uri="{FF2B5EF4-FFF2-40B4-BE49-F238E27FC236}">
                    <a16:creationId xmlns:a16="http://schemas.microsoft.com/office/drawing/2014/main" id="{FE4DE7F1-6295-4E02-A56D-BD9F75CD4A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591201"/>
                <a:ext cx="9144000" cy="140859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tângulo 4">
                <a:extLst>
                  <a:ext uri="{FF2B5EF4-FFF2-40B4-BE49-F238E27FC236}">
                    <a16:creationId xmlns:a16="http://schemas.microsoft.com/office/drawing/2014/main" id="{C7533516-2E2E-4CB5-8DB8-812241672980}"/>
                  </a:ext>
                </a:extLst>
              </p:cNvPr>
              <p:cNvSpPr/>
              <p:nvPr/>
            </p:nvSpPr>
            <p:spPr>
              <a:xfrm>
                <a:off x="322466" y="4871210"/>
                <a:ext cx="8499067" cy="99924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PT" sz="22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pt-PT" sz="2200" i="0">
                              <a:latin typeface="Cambria Math" panose="02040503050406030204" pitchFamily="18" charset="0"/>
                            </a:rPr>
                            <m:t>m</m:t>
                          </m:r>
                        </m:e>
                        <m:sub>
                          <m:sSub>
                            <m:sSubPr>
                              <m:ctrlPr>
                                <a:rPr lang="pt-PT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pt-PT" sz="2200" i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pt-PT" sz="2200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  <m:sup>
                          <m:r>
                            <a:rPr lang="pt-PT" sz="2200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pt-PT" sz="2200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PT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pt-PT" sz="2200" i="0"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pt-PT" sz="22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p>
                        <m:sSupPr>
                          <m:ctrlPr>
                            <a:rPr lang="pt-PT" sz="2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pt-PT" sz="2200" i="0"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sup>
                          <m:r>
                            <a:rPr lang="pt-PT" sz="2200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pt-PT" sz="2200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PT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pt-PT" sz="2200" i="0"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pt-PT" sz="220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lang="pt-PT" sz="2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pt-PT" sz="2200" i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p>
                          <m:r>
                            <a:rPr lang="pt-PT" sz="2200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pt-PT" sz="2200" i="0">
                          <a:latin typeface="Cambria Math" panose="02040503050406030204" pitchFamily="18" charset="0"/>
                        </a:rPr>
                        <m:t>−</m:t>
                      </m:r>
                      <m:rad>
                        <m:radPr>
                          <m:degHide m:val="on"/>
                          <m:ctrlPr>
                            <a:rPr lang="pt-PT" sz="22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pt-PT" sz="2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PT" sz="2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pt-PT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pt-PT" sz="2200" i="0">
                                          <a:latin typeface="Cambria Math" panose="02040503050406030204" pitchFamily="18" charset="0"/>
                                        </a:rPr>
                                        <m:t>λ</m:t>
                                      </m:r>
                                    </m:e>
                                    <m:sub>
                                      <m:r>
                                        <a:rPr lang="pt-PT" sz="2200" i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p>
                                    <m:sSupPr>
                                      <m:ctrlPr>
                                        <a:rPr lang="pt-PT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pt-PT" sz="2200" i="0">
                                          <a:latin typeface="Cambria Math" panose="02040503050406030204" pitchFamily="18" charset="0"/>
                                        </a:rPr>
                                        <m:t>v</m:t>
                                      </m:r>
                                    </m:e>
                                    <m:sup>
                                      <m:r>
                                        <a:rPr lang="pt-PT" sz="2200" i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pt-PT" sz="2200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pt-PT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pt-PT" sz="2200" i="0">
                                          <a:latin typeface="Cambria Math" panose="02040503050406030204" pitchFamily="18" charset="0"/>
                                        </a:rPr>
                                        <m:t>λ</m:t>
                                      </m:r>
                                    </m:e>
                                    <m:sub>
                                      <m:r>
                                        <a:rPr lang="pt-PT" sz="2200" i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sSup>
                                    <m:sSupPr>
                                      <m:ctrlPr>
                                        <a:rPr lang="pt-PT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pt-PT" sz="2200" i="0"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p>
                                      <m:r>
                                        <a:rPr lang="pt-PT" sz="2200" i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pt-PT" sz="22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pt-PT" sz="2200" i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pt-PT" sz="2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PT" sz="2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pt-PT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pt-PT" sz="2200" i="0">
                                          <a:latin typeface="Cambria Math" panose="02040503050406030204" pitchFamily="18" charset="0"/>
                                        </a:rPr>
                                        <m:t>λ</m:t>
                                      </m:r>
                                    </m:e>
                                    <m:sub>
                                      <m:r>
                                        <a:rPr lang="pt-PT" sz="2200" i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  <m:r>
                                    <m:rPr>
                                      <m:sty m:val="p"/>
                                    </m:rPr>
                                    <a:rPr lang="pt-PT" sz="2200" i="0">
                                      <a:latin typeface="Cambria Math" panose="02040503050406030204" pitchFamily="18" charset="0"/>
                                    </a:rPr>
                                    <m:t>xv</m:t>
                                  </m:r>
                                </m:e>
                              </m:d>
                            </m:e>
                            <m:sup>
                              <m:r>
                                <a:rPr lang="pt-PT" sz="22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pt-PT" sz="22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PT" sz="22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pt-PT" sz="2200" i="0">
                              <a:latin typeface="Cambria Math" panose="02040503050406030204" pitchFamily="18" charset="0"/>
                            </a:rPr>
                            <m:t>m</m:t>
                          </m:r>
                        </m:e>
                        <m:sub>
                          <m:sSub>
                            <m:sSubPr>
                              <m:ctrlPr>
                                <a:rPr lang="pt-PT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pt-PT" sz="2200" i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pt-PT" sz="22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  <m:sup>
                          <m:r>
                            <a:rPr lang="pt-PT" sz="2200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pt-PT" sz="2200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PT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pt-PT" sz="2200" i="0"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pt-PT" sz="22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p>
                        <m:sSupPr>
                          <m:ctrlPr>
                            <a:rPr lang="pt-PT" sz="2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pt-PT" sz="2200" i="0"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sup>
                          <m:r>
                            <a:rPr lang="pt-PT" sz="2200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pt-PT" sz="2200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PT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pt-PT" sz="2200" i="0"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pt-PT" sz="220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lang="pt-PT" sz="2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pt-PT" sz="2200" i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p>
                          <m:r>
                            <a:rPr lang="pt-PT" sz="2200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pt-PT" sz="2200" i="0">
                          <a:latin typeface="Cambria Math" panose="02040503050406030204" pitchFamily="18" charset="0"/>
                        </a:rPr>
                        <m:t>+</m:t>
                      </m:r>
                      <m:rad>
                        <m:radPr>
                          <m:degHide m:val="on"/>
                          <m:ctrlPr>
                            <a:rPr lang="pt-PT" sz="22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pt-PT" sz="2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PT" sz="2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pt-PT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pt-PT" sz="2200" i="0">
                                          <a:latin typeface="Cambria Math" panose="02040503050406030204" pitchFamily="18" charset="0"/>
                                        </a:rPr>
                                        <m:t>λ</m:t>
                                      </m:r>
                                    </m:e>
                                    <m:sub>
                                      <m:r>
                                        <a:rPr lang="pt-PT" sz="2200" i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p>
                                    <m:sSupPr>
                                      <m:ctrlPr>
                                        <a:rPr lang="pt-PT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pt-PT" sz="2200" i="0">
                                          <a:latin typeface="Cambria Math" panose="02040503050406030204" pitchFamily="18" charset="0"/>
                                        </a:rPr>
                                        <m:t>v</m:t>
                                      </m:r>
                                    </m:e>
                                    <m:sup>
                                      <m:r>
                                        <a:rPr lang="pt-PT" sz="2200" i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pt-PT" sz="2200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pt-PT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pt-PT" sz="2200" i="0">
                                          <a:latin typeface="Cambria Math" panose="02040503050406030204" pitchFamily="18" charset="0"/>
                                        </a:rPr>
                                        <m:t>λ</m:t>
                                      </m:r>
                                    </m:e>
                                    <m:sub>
                                      <m:r>
                                        <a:rPr lang="pt-PT" sz="2200" i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sSup>
                                    <m:sSupPr>
                                      <m:ctrlPr>
                                        <a:rPr lang="pt-PT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pt-PT" sz="2200" i="0"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p>
                                      <m:r>
                                        <a:rPr lang="pt-PT" sz="2200" i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pt-PT" sz="22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pt-PT" sz="2200" i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pt-PT" sz="2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PT" sz="2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pt-PT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pt-PT" sz="2200" i="0">
                                          <a:latin typeface="Cambria Math" panose="02040503050406030204" pitchFamily="18" charset="0"/>
                                        </a:rPr>
                                        <m:t>λ</m:t>
                                      </m:r>
                                    </m:e>
                                    <m:sub>
                                      <m:r>
                                        <a:rPr lang="pt-PT" sz="2200" i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  <m:r>
                                    <m:rPr>
                                      <m:sty m:val="p"/>
                                    </m:rPr>
                                    <a:rPr lang="pt-PT" sz="2200" i="0">
                                      <a:latin typeface="Cambria Math" panose="02040503050406030204" pitchFamily="18" charset="0"/>
                                    </a:rPr>
                                    <m:t>xv</m:t>
                                  </m:r>
                                </m:e>
                              </m:d>
                            </m:e>
                            <m:sup>
                              <m:r>
                                <a:rPr lang="pt-PT" sz="22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pt-PT" sz="2200" dirty="0"/>
              </a:p>
            </p:txBody>
          </p:sp>
        </mc:Choice>
        <mc:Fallback xmlns="">
          <p:sp>
            <p:nvSpPr>
              <p:cNvPr id="5" name="Retângulo 4">
                <a:extLst>
                  <a:ext uri="{FF2B5EF4-FFF2-40B4-BE49-F238E27FC236}">
                    <a16:creationId xmlns:a16="http://schemas.microsoft.com/office/drawing/2014/main" id="{C7533516-2E2E-4CB5-8DB8-8122416729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466" y="4871210"/>
                <a:ext cx="8499067" cy="99924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Marcador de Posição da Data 3">
            <a:extLst>
              <a:ext uri="{FF2B5EF4-FFF2-40B4-BE49-F238E27FC236}">
                <a16:creationId xmlns:a16="http://schemas.microsoft.com/office/drawing/2014/main" id="{A0227828-2B85-46EE-B0B9-853B58AB0D3E}"/>
              </a:ext>
            </a:extLst>
          </p:cNvPr>
          <p:cNvSpPr txBox="1">
            <a:spLocks/>
          </p:cNvSpPr>
          <p:nvPr/>
        </p:nvSpPr>
        <p:spPr>
          <a:xfrm>
            <a:off x="1" y="6501061"/>
            <a:ext cx="17068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/>
              <a:t>31/07/2018</a:t>
            </a:r>
            <a:endParaRPr lang="pt-PT" dirty="0"/>
          </a:p>
        </p:txBody>
      </p:sp>
      <p:sp>
        <p:nvSpPr>
          <p:cNvPr id="10" name="Marcador de Posição do Rodapé 4">
            <a:extLst>
              <a:ext uri="{FF2B5EF4-FFF2-40B4-BE49-F238E27FC236}">
                <a16:creationId xmlns:a16="http://schemas.microsoft.com/office/drawing/2014/main" id="{B90D4932-086D-4662-80EB-80B5A56A9A96}"/>
              </a:ext>
            </a:extLst>
          </p:cNvPr>
          <p:cNvSpPr txBox="1">
            <a:spLocks/>
          </p:cNvSpPr>
          <p:nvPr/>
        </p:nvSpPr>
        <p:spPr>
          <a:xfrm>
            <a:off x="1706881" y="6501060"/>
            <a:ext cx="57403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900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Phenomenology of the minimal B - L extension of the Standard Model</a:t>
            </a:r>
            <a:endParaRPr lang="pt-PT" dirty="0"/>
          </a:p>
        </p:txBody>
      </p:sp>
      <p:sp>
        <p:nvSpPr>
          <p:cNvPr id="11" name="Marcador de Posição do Número do Diapositivo 5">
            <a:extLst>
              <a:ext uri="{FF2B5EF4-FFF2-40B4-BE49-F238E27FC236}">
                <a16:creationId xmlns:a16="http://schemas.microsoft.com/office/drawing/2014/main" id="{C763CCD8-8D1E-43A1-BA8C-D65C62865D59}"/>
              </a:ext>
            </a:extLst>
          </p:cNvPr>
          <p:cNvSpPr txBox="1">
            <a:spLocks/>
          </p:cNvSpPr>
          <p:nvPr/>
        </p:nvSpPr>
        <p:spPr>
          <a:xfrm>
            <a:off x="8170141" y="647876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8D98F66-8C19-4B33-BAEA-95C8605606D7}" type="slidenum">
              <a:rPr lang="pt-PT" smtClean="0"/>
              <a:pPr/>
              <a:t>29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3566927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4A358505-FC78-4FFE-BB36-1343010F5D54}"/>
              </a:ext>
            </a:extLst>
          </p:cNvPr>
          <p:cNvSpPr txBox="1"/>
          <p:nvPr/>
        </p:nvSpPr>
        <p:spPr>
          <a:xfrm>
            <a:off x="1786812" y="1968760"/>
            <a:ext cx="5570375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4500" dirty="0"/>
              <a:t>1 – Motivação</a:t>
            </a:r>
          </a:p>
        </p:txBody>
      </p:sp>
      <p:sp>
        <p:nvSpPr>
          <p:cNvPr id="5" name="Marcador de Posição da Data 3">
            <a:extLst>
              <a:ext uri="{FF2B5EF4-FFF2-40B4-BE49-F238E27FC236}">
                <a16:creationId xmlns:a16="http://schemas.microsoft.com/office/drawing/2014/main" id="{5B2F1A62-8F73-47F2-B975-8614D9C5D59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" y="6501061"/>
            <a:ext cx="1706880" cy="365125"/>
          </a:xfrm>
        </p:spPr>
        <p:txBody>
          <a:bodyPr/>
          <a:lstStyle/>
          <a:p>
            <a:r>
              <a:rPr lang="pt-PT"/>
              <a:t>31/07/2018</a:t>
            </a:r>
            <a:endParaRPr lang="pt-PT" dirty="0"/>
          </a:p>
        </p:txBody>
      </p:sp>
      <p:sp>
        <p:nvSpPr>
          <p:cNvPr id="6" name="Marcador de Posição do Rodapé 4">
            <a:extLst>
              <a:ext uri="{FF2B5EF4-FFF2-40B4-BE49-F238E27FC236}">
                <a16:creationId xmlns:a16="http://schemas.microsoft.com/office/drawing/2014/main" id="{C6564C46-57A2-42F1-8448-3BEDFF728E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06881" y="6501060"/>
            <a:ext cx="5740399" cy="365125"/>
          </a:xfrm>
        </p:spPr>
        <p:txBody>
          <a:bodyPr/>
          <a:lstStyle/>
          <a:p>
            <a:r>
              <a:rPr lang="en-US" dirty="0"/>
              <a:t>Phenomenology of the minimal B - L extension of the Standard Model</a:t>
            </a:r>
            <a:endParaRPr lang="pt-PT" dirty="0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9D6EF669-9129-4B78-A06D-8F6ED83B2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59981" y="6492875"/>
            <a:ext cx="984019" cy="365125"/>
          </a:xfrm>
        </p:spPr>
        <p:txBody>
          <a:bodyPr/>
          <a:lstStyle/>
          <a:p>
            <a:fld id="{18D98F66-8C19-4B33-BAEA-95C8605606D7}" type="slidenum">
              <a:rPr lang="pt-PT" smtClean="0"/>
              <a:t>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8325919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CC7454-4612-4BE7-A029-6F9102157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dirty="0"/>
              <a:t>4.2 - O Modelo B-L-SM, conteúdo </a:t>
            </a:r>
            <a:r>
              <a:rPr lang="pt-PT" dirty="0" err="1"/>
              <a:t>bosônico</a:t>
            </a:r>
            <a:endParaRPr lang="pt-PT" dirty="0"/>
          </a:p>
        </p:txBody>
      </p:sp>
      <p:sp>
        <p:nvSpPr>
          <p:cNvPr id="14" name="Marcador de Posição de Conteúdo 2">
            <a:extLst>
              <a:ext uri="{FF2B5EF4-FFF2-40B4-BE49-F238E27FC236}">
                <a16:creationId xmlns:a16="http://schemas.microsoft.com/office/drawing/2014/main" id="{3F667C71-F8EA-4294-BAFD-D6C927864F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t-PT" sz="2200" dirty="0">
                <a:solidFill>
                  <a:schemeClr val="tx1"/>
                </a:solidFill>
              </a:rPr>
              <a:t>Expandindo os termos de covariantes obtemos, </a:t>
            </a:r>
          </a:p>
          <a:p>
            <a:pPr marL="0" indent="0">
              <a:buNone/>
            </a:pPr>
            <a:endParaRPr lang="pt-PT" sz="15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tângulo 2">
                <a:extLst>
                  <a:ext uri="{FF2B5EF4-FFF2-40B4-BE49-F238E27FC236}">
                    <a16:creationId xmlns:a16="http://schemas.microsoft.com/office/drawing/2014/main" id="{8A63984E-7755-40E1-A4D1-0EAE18299210}"/>
                  </a:ext>
                </a:extLst>
              </p:cNvPr>
              <p:cNvSpPr/>
              <p:nvPr/>
            </p:nvSpPr>
            <p:spPr>
              <a:xfrm>
                <a:off x="0" y="1703239"/>
                <a:ext cx="9144000" cy="124675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PT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pt-PT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pt-PT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PT" sz="2000">
                                      <a:latin typeface="Cambria Math" panose="02040503050406030204" pitchFamily="18" charset="0"/>
                                    </a:rPr>
                                    <m:t>D</m:t>
                                  </m:r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pt-PT" sz="2000">
                                      <a:latin typeface="Cambria Math" panose="02040503050406030204" pitchFamily="18" charset="0"/>
                                    </a:rPr>
                                    <m:t>μ</m:t>
                                  </m:r>
                                </m:sup>
                              </m:sSup>
                              <m:r>
                                <m:rPr>
                                  <m:sty m:val="p"/>
                                </m:rPr>
                                <a:rPr lang="pt-PT" sz="200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d>
                        </m:e>
                        <m:sup>
                          <m:r>
                            <a:rPr lang="pt-PT" sz="2000">
                              <a:latin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d>
                        <m:dPr>
                          <m:ctrlPr>
                            <a:rPr lang="pt-PT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PT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pt-PT" sz="2000"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pt-PT" sz="2000">
                                  <a:latin typeface="Cambria Math" panose="02040503050406030204" pitchFamily="18" charset="0"/>
                                </a:rPr>
                                <m:t>μ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pt-PT" sz="200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pt-PT" sz="200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pt-PT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pt-PT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pt-PT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PT" sz="2000">
                                      <a:latin typeface="Cambria Math" panose="02040503050406030204" pitchFamily="18" charset="0"/>
                                    </a:rPr>
                                    <m:t>D</m:t>
                                  </m:r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pt-PT" sz="2000">
                                      <a:latin typeface="Cambria Math" panose="02040503050406030204" pitchFamily="18" charset="0"/>
                                    </a:rPr>
                                    <m:t>μ</m:t>
                                  </m:r>
                                </m:sup>
                              </m:sSup>
                              <m:r>
                                <m:rPr>
                                  <m:sty m:val="p"/>
                                </m:rPr>
                                <a:rPr lang="pt-PT" sz="2000">
                                  <a:latin typeface="Cambria Math" panose="02040503050406030204" pitchFamily="18" charset="0"/>
                                </a:rPr>
                                <m:t>χ</m:t>
                              </m:r>
                            </m:e>
                          </m:d>
                        </m:e>
                        <m:sup>
                          <m:r>
                            <a:rPr lang="pt-PT" sz="2000">
                              <a:latin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d>
                        <m:dPr>
                          <m:ctrlPr>
                            <a:rPr lang="pt-PT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PT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pt-PT" sz="2000"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pt-PT" sz="2000">
                                  <a:latin typeface="Cambria Math" panose="02040503050406030204" pitchFamily="18" charset="0"/>
                                </a:rPr>
                                <m:t>μ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pt-PT" sz="2000">
                              <a:latin typeface="Cambria Math" panose="02040503050406030204" pitchFamily="18" charset="0"/>
                            </a:rPr>
                            <m:t>χ</m:t>
                          </m:r>
                        </m:e>
                      </m:d>
                      <m:r>
                        <a:rPr lang="pt-PT" sz="20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PT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PT" sz="200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PT" sz="200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pt-PT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PT" sz="2000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pt-PT" sz="2000">
                              <a:latin typeface="Cambria Math" panose="02040503050406030204" pitchFamily="18" charset="0"/>
                            </a:rPr>
                            <m:t>μ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pt-PT" sz="2000">
                          <a:latin typeface="Cambria Math" panose="02040503050406030204" pitchFamily="18" charset="0"/>
                        </a:rPr>
                        <m:t>h</m:t>
                      </m:r>
                      <m:sSub>
                        <m:sSubPr>
                          <m:ctrlPr>
                            <a:rPr lang="pt-PT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2000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pt-PT" sz="2000">
                              <a:latin typeface="Cambria Math" panose="02040503050406030204" pitchFamily="18" charset="0"/>
                            </a:rPr>
                            <m:t>μ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pt-PT" sz="200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pt-PT" sz="200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pt-PT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PT" sz="200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PT" sz="200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pt-PT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PT" sz="2000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pt-PT" sz="2000">
                              <a:latin typeface="Cambria Math" panose="02040503050406030204" pitchFamily="18" charset="0"/>
                            </a:rPr>
                            <m:t>μ</m:t>
                          </m:r>
                        </m:sup>
                      </m:sSup>
                      <m:sSup>
                        <m:sSupPr>
                          <m:ctrlPr>
                            <a:rPr lang="pt-PT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pt-PT" sz="200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pt-PT" sz="20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sSub>
                        <m:sSubPr>
                          <m:ctrlPr>
                            <a:rPr lang="pt-PT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2000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pt-PT" sz="2000">
                              <a:latin typeface="Cambria Math" panose="02040503050406030204" pitchFamily="18" charset="0"/>
                            </a:rPr>
                            <m:t>μ</m:t>
                          </m:r>
                        </m:sub>
                      </m:sSub>
                      <m:sSup>
                        <m:sSupPr>
                          <m:ctrlPr>
                            <a:rPr lang="pt-PT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pt-PT" sz="200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pt-PT" sz="20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pt-PT" sz="2000" i="1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pt-PT" sz="2000" i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PT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PT" sz="200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PT" sz="2000"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  <m:sSup>
                        <m:sSupPr>
                          <m:ctrlPr>
                            <a:rPr lang="pt-PT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pt-PT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pt-PT" sz="200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pt-PT" sz="200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pt-PT" sz="2000"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</m:e>
                          </m:d>
                        </m:e>
                        <m:sup>
                          <m:r>
                            <a:rPr lang="pt-PT" sz="200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pt-PT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pt-PT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pt-PT" sz="2000">
                                  <a:latin typeface="Cambria Math" panose="02040503050406030204" pitchFamily="18" charset="0"/>
                                </a:rPr>
                                <m:t>g</m:t>
                              </m:r>
                            </m:e>
                            <m:sup>
                              <m:r>
                                <a:rPr lang="pt-PT" sz="20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pt-PT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pt-PT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pt-PT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pt-PT" sz="2000">
                                          <a:latin typeface="Cambria Math" panose="02040503050406030204" pitchFamily="18" charset="0"/>
                                        </a:rPr>
                                        <m:t>W</m:t>
                                      </m:r>
                                    </m:e>
                                    <m:sub>
                                      <m:r>
                                        <a:rPr lang="pt-PT" sz="200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pt-PT" sz="2000">
                                          <a:latin typeface="Cambria Math" panose="02040503050406030204" pitchFamily="18" charset="0"/>
                                        </a:rPr>
                                        <m:t>μ</m:t>
                                      </m:r>
                                    </m:sup>
                                  </m:sSubSup>
                                  <m:r>
                                    <a:rPr lang="pt-PT" sz="20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pt-PT" sz="2000"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  <m:sSubSup>
                                    <m:sSubSupPr>
                                      <m:ctrlPr>
                                        <a:rPr lang="pt-PT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pt-PT" sz="2000">
                                          <a:latin typeface="Cambria Math" panose="02040503050406030204" pitchFamily="18" charset="0"/>
                                        </a:rPr>
                                        <m:t>W</m:t>
                                      </m:r>
                                    </m:e>
                                    <m:sub>
                                      <m:r>
                                        <a:rPr lang="pt-PT" sz="200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pt-PT" sz="2000">
                                          <a:latin typeface="Cambria Math" panose="02040503050406030204" pitchFamily="18" charset="0"/>
                                        </a:rPr>
                                        <m:t>μ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pt-PT" sz="20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pt-PT" sz="200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pt-PT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PT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PT" sz="2000">
                                      <a:latin typeface="Cambria Math" panose="02040503050406030204" pitchFamily="18" charset="0"/>
                                    </a:rPr>
                                    <m:t>g</m:t>
                                  </m:r>
                                  <m:sSubSup>
                                    <m:sSubSupPr>
                                      <m:ctrlPr>
                                        <a:rPr lang="pt-PT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pt-PT" sz="2000">
                                          <a:latin typeface="Cambria Math" panose="02040503050406030204" pitchFamily="18" charset="0"/>
                                        </a:rPr>
                                        <m:t>W</m:t>
                                      </m:r>
                                    </m:e>
                                    <m:sub>
                                      <m:r>
                                        <a:rPr lang="pt-PT" sz="200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pt-PT" sz="2000">
                                          <a:latin typeface="Cambria Math" panose="02040503050406030204" pitchFamily="18" charset="0"/>
                                        </a:rPr>
                                        <m:t>μ</m:t>
                                      </m:r>
                                    </m:sup>
                                  </m:sSubSup>
                                  <m:r>
                                    <a:rPr lang="pt-PT" sz="20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pt-PT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pt-PT" sz="2000">
                                          <a:latin typeface="Cambria Math" panose="02040503050406030204" pitchFamily="18" charset="0"/>
                                        </a:rPr>
                                        <m:t>g</m:t>
                                      </m:r>
                                    </m:e>
                                    <m:sub>
                                      <m:r>
                                        <a:rPr lang="pt-PT" sz="200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p>
                                    <m:sSupPr>
                                      <m:ctrlPr>
                                        <a:rPr lang="pt-PT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pt-PT" sz="2000">
                                          <a:latin typeface="Cambria Math" panose="02040503050406030204" pitchFamily="18" charset="0"/>
                                        </a:rPr>
                                        <m:t>B</m:t>
                                      </m:r>
                                    </m:e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pt-PT" sz="2000">
                                          <a:latin typeface="Cambria Math" panose="02040503050406030204" pitchFamily="18" charset="0"/>
                                        </a:rPr>
                                        <m:t>μ</m:t>
                                      </m:r>
                                    </m:sup>
                                  </m:sSup>
                                  <m:r>
                                    <a:rPr lang="pt-PT" sz="20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̃"/>
                                      <m:ctrlPr>
                                        <a:rPr lang="pt-PT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pt-PT" sz="2000">
                                          <a:latin typeface="Cambria Math" panose="02040503050406030204" pitchFamily="18" charset="0"/>
                                        </a:rPr>
                                        <m:t>g</m:t>
                                      </m:r>
                                    </m:e>
                                  </m:acc>
                                  <m:sSup>
                                    <m:sSupPr>
                                      <m:ctrlPr>
                                        <a:rPr lang="pt-PT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pt-PT" sz="2000">
                                          <a:latin typeface="Cambria Math" panose="02040503050406030204" pitchFamily="18" charset="0"/>
                                        </a:rPr>
                                        <m:t>B</m:t>
                                      </m:r>
                                    </m:e>
                                    <m:sup>
                                      <m:r>
                                        <a:rPr lang="pt-PT" sz="2000" i="1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  <m:r>
                                        <a:rPr lang="pt-PT" sz="200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pt-PT" sz="2000">
                                          <a:latin typeface="Cambria Math" panose="02040503050406030204" pitchFamily="18" charset="0"/>
                                        </a:rPr>
                                        <m:t>μ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pt-PT" sz="20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pt-PT" sz="200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pt-PT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PT" sz="200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PT" sz="200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pt-PT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pt-PT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pt-PT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PT" sz="200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a:rPr lang="pt-PT" sz="200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pt-PT" sz="200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pt-PT" sz="200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d>
                        </m:e>
                        <m:sup>
                          <m:r>
                            <a:rPr lang="pt-PT" sz="200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pt-PT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pt-PT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pt-PT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PT" sz="2000">
                                      <a:latin typeface="Cambria Math" panose="02040503050406030204" pitchFamily="18" charset="0"/>
                                    </a:rPr>
                                    <m:t>g</m:t>
                                  </m:r>
                                </m:e>
                                <m:sub>
                                  <m:r>
                                    <a:rPr lang="pt-PT" sz="200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pt-PT" sz="200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  <m:r>
                                <a:rPr lang="pt-PT" sz="20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pt-PT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PT" sz="2000">
                                      <a:latin typeface="Cambria Math" panose="02040503050406030204" pitchFamily="18" charset="0"/>
                                    </a:rPr>
                                    <m:t>B</m:t>
                                  </m:r>
                                </m:e>
                                <m:sup>
                                  <m:r>
                                    <a:rPr lang="pt-PT" sz="200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  <m:r>
                                    <a:rPr lang="pt-PT" sz="200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pt-PT" sz="2000">
                                      <a:latin typeface="Cambria Math" panose="02040503050406030204" pitchFamily="18" charset="0"/>
                                    </a:rPr>
                                    <m:t>μ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pt-PT" sz="200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pt-PT" sz="2000" dirty="0"/>
              </a:p>
            </p:txBody>
          </p:sp>
        </mc:Choice>
        <mc:Fallback xmlns="">
          <p:sp>
            <p:nvSpPr>
              <p:cNvPr id="3" name="Retângulo 2">
                <a:extLst>
                  <a:ext uri="{FF2B5EF4-FFF2-40B4-BE49-F238E27FC236}">
                    <a16:creationId xmlns:a16="http://schemas.microsoft.com/office/drawing/2014/main" id="{8A63984E-7755-40E1-A4D1-0EAE182992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703239"/>
                <a:ext cx="9144000" cy="124675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Marcador de Posição da Data 3">
            <a:extLst>
              <a:ext uri="{FF2B5EF4-FFF2-40B4-BE49-F238E27FC236}">
                <a16:creationId xmlns:a16="http://schemas.microsoft.com/office/drawing/2014/main" id="{C31BD479-62D0-4FAB-87E3-9A436BD9FC35}"/>
              </a:ext>
            </a:extLst>
          </p:cNvPr>
          <p:cNvSpPr txBox="1">
            <a:spLocks/>
          </p:cNvSpPr>
          <p:nvPr/>
        </p:nvSpPr>
        <p:spPr>
          <a:xfrm>
            <a:off x="1" y="6501061"/>
            <a:ext cx="17068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/>
              <a:t>31/07/2018</a:t>
            </a:r>
            <a:endParaRPr lang="pt-PT" dirty="0"/>
          </a:p>
        </p:txBody>
      </p:sp>
      <p:sp>
        <p:nvSpPr>
          <p:cNvPr id="9" name="Marcador de Posição do Rodapé 4">
            <a:extLst>
              <a:ext uri="{FF2B5EF4-FFF2-40B4-BE49-F238E27FC236}">
                <a16:creationId xmlns:a16="http://schemas.microsoft.com/office/drawing/2014/main" id="{0A997DAE-07FA-4C88-920F-4D883A0CF443}"/>
              </a:ext>
            </a:extLst>
          </p:cNvPr>
          <p:cNvSpPr txBox="1">
            <a:spLocks/>
          </p:cNvSpPr>
          <p:nvPr/>
        </p:nvSpPr>
        <p:spPr>
          <a:xfrm>
            <a:off x="1706881" y="6501060"/>
            <a:ext cx="57403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900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Phenomenology of the minimal B - L extension of the Standard Model</a:t>
            </a:r>
            <a:endParaRPr lang="pt-PT" dirty="0"/>
          </a:p>
        </p:txBody>
      </p:sp>
      <p:sp>
        <p:nvSpPr>
          <p:cNvPr id="10" name="Marcador de Posição do Número do Diapositivo 5">
            <a:extLst>
              <a:ext uri="{FF2B5EF4-FFF2-40B4-BE49-F238E27FC236}">
                <a16:creationId xmlns:a16="http://schemas.microsoft.com/office/drawing/2014/main" id="{90B5887A-BD17-4ED5-9684-8F1CA4710780}"/>
              </a:ext>
            </a:extLst>
          </p:cNvPr>
          <p:cNvSpPr txBox="1">
            <a:spLocks/>
          </p:cNvSpPr>
          <p:nvPr/>
        </p:nvSpPr>
        <p:spPr>
          <a:xfrm>
            <a:off x="8170141" y="647876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8D98F66-8C19-4B33-BAEA-95C8605606D7}" type="slidenum">
              <a:rPr lang="pt-PT" smtClean="0"/>
              <a:pPr/>
              <a:t>30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4983866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CC7454-4612-4BE7-A029-6F9102157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dirty="0"/>
              <a:t>4.2 - O Modelo B-L-SM, conteúdo </a:t>
            </a:r>
            <a:r>
              <a:rPr lang="pt-PT" dirty="0" err="1"/>
              <a:t>bosônico</a:t>
            </a:r>
            <a:endParaRPr lang="pt-PT" dirty="0"/>
          </a:p>
        </p:txBody>
      </p:sp>
      <p:sp>
        <p:nvSpPr>
          <p:cNvPr id="14" name="Marcador de Posição de Conteúdo 2">
            <a:extLst>
              <a:ext uri="{FF2B5EF4-FFF2-40B4-BE49-F238E27FC236}">
                <a16:creationId xmlns:a16="http://schemas.microsoft.com/office/drawing/2014/main" id="{3F667C71-F8EA-4294-BAFD-D6C927864F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t-PT" sz="2200" dirty="0">
                <a:solidFill>
                  <a:schemeClr val="tx1"/>
                </a:solidFill>
              </a:rPr>
              <a:t>Expandindo os termos de covariantes obtemos,</a:t>
            </a:r>
          </a:p>
          <a:p>
            <a:pPr marL="0" indent="0">
              <a:buNone/>
            </a:pPr>
            <a:endParaRPr lang="pt-PT" sz="15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pt-PT" sz="15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pt-PT" sz="24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pt-PT" sz="2200" dirty="0" err="1">
                <a:solidFill>
                  <a:schemeClr val="tx1"/>
                </a:solidFill>
              </a:rPr>
              <a:t>Diagonalizando</a:t>
            </a:r>
            <a:r>
              <a:rPr lang="pt-PT" sz="2200" dirty="0"/>
              <a:t> este sector</a:t>
            </a:r>
            <a:r>
              <a:rPr lang="pt-PT" sz="2200" dirty="0">
                <a:solidFill>
                  <a:schemeClr val="tx1"/>
                </a:solidFill>
              </a:rPr>
              <a:t> obtemos os mesmos termos de massas para os bosões W e o fotão que no modelo padrão, no entanto para os bosões Z e Z’ as massas agora são, </a:t>
            </a:r>
          </a:p>
          <a:p>
            <a:pPr marL="0" indent="0">
              <a:buNone/>
            </a:pPr>
            <a:endParaRPr lang="pt-PT" sz="15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pt-PT" sz="15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pt-PT" sz="15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pt-PT" sz="15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pt-PT" sz="15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tângulo 4">
                <a:extLst>
                  <a:ext uri="{FF2B5EF4-FFF2-40B4-BE49-F238E27FC236}">
                    <a16:creationId xmlns:a16="http://schemas.microsoft.com/office/drawing/2014/main" id="{A26F7935-3CA9-494E-BA5F-F4041398DD6A}"/>
                  </a:ext>
                </a:extLst>
              </p:cNvPr>
              <p:cNvSpPr/>
              <p:nvPr/>
            </p:nvSpPr>
            <p:spPr>
              <a:xfrm>
                <a:off x="13188" y="1712569"/>
                <a:ext cx="9144000" cy="124675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PT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pt-PT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pt-PT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PT" sz="2000">
                                      <a:latin typeface="Cambria Math" panose="02040503050406030204" pitchFamily="18" charset="0"/>
                                    </a:rPr>
                                    <m:t>D</m:t>
                                  </m:r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pt-PT" sz="2000">
                                      <a:latin typeface="Cambria Math" panose="02040503050406030204" pitchFamily="18" charset="0"/>
                                    </a:rPr>
                                    <m:t>μ</m:t>
                                  </m:r>
                                </m:sup>
                              </m:sSup>
                              <m:r>
                                <m:rPr>
                                  <m:sty m:val="p"/>
                                </m:rPr>
                                <a:rPr lang="pt-PT" sz="200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d>
                        </m:e>
                        <m:sup>
                          <m:r>
                            <a:rPr lang="pt-PT" sz="2000">
                              <a:latin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d>
                        <m:dPr>
                          <m:ctrlPr>
                            <a:rPr lang="pt-PT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PT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pt-PT" sz="2000"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pt-PT" sz="2000">
                                  <a:latin typeface="Cambria Math" panose="02040503050406030204" pitchFamily="18" charset="0"/>
                                </a:rPr>
                                <m:t>μ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pt-PT" sz="200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pt-PT" sz="200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pt-PT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pt-PT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pt-PT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PT" sz="2000">
                                      <a:latin typeface="Cambria Math" panose="02040503050406030204" pitchFamily="18" charset="0"/>
                                    </a:rPr>
                                    <m:t>D</m:t>
                                  </m:r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pt-PT" sz="2000">
                                      <a:latin typeface="Cambria Math" panose="02040503050406030204" pitchFamily="18" charset="0"/>
                                    </a:rPr>
                                    <m:t>μ</m:t>
                                  </m:r>
                                </m:sup>
                              </m:sSup>
                              <m:r>
                                <m:rPr>
                                  <m:sty m:val="p"/>
                                </m:rPr>
                                <a:rPr lang="pt-PT" sz="2000">
                                  <a:latin typeface="Cambria Math" panose="02040503050406030204" pitchFamily="18" charset="0"/>
                                </a:rPr>
                                <m:t>χ</m:t>
                              </m:r>
                            </m:e>
                          </m:d>
                        </m:e>
                        <m:sup>
                          <m:r>
                            <a:rPr lang="pt-PT" sz="2000">
                              <a:latin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d>
                        <m:dPr>
                          <m:ctrlPr>
                            <a:rPr lang="pt-PT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PT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pt-PT" sz="2000"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pt-PT" sz="2000">
                                  <a:latin typeface="Cambria Math" panose="02040503050406030204" pitchFamily="18" charset="0"/>
                                </a:rPr>
                                <m:t>μ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pt-PT" sz="2000">
                              <a:latin typeface="Cambria Math" panose="02040503050406030204" pitchFamily="18" charset="0"/>
                            </a:rPr>
                            <m:t>χ</m:t>
                          </m:r>
                        </m:e>
                      </m:d>
                      <m:r>
                        <a:rPr lang="pt-PT" sz="20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PT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PT" sz="200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PT" sz="200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pt-PT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PT" sz="2000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pt-PT" sz="2000">
                              <a:latin typeface="Cambria Math" panose="02040503050406030204" pitchFamily="18" charset="0"/>
                            </a:rPr>
                            <m:t>μ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pt-PT" sz="2000">
                          <a:latin typeface="Cambria Math" panose="02040503050406030204" pitchFamily="18" charset="0"/>
                        </a:rPr>
                        <m:t>h</m:t>
                      </m:r>
                      <m:sSub>
                        <m:sSubPr>
                          <m:ctrlPr>
                            <a:rPr lang="pt-PT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2000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pt-PT" sz="2000">
                              <a:latin typeface="Cambria Math" panose="02040503050406030204" pitchFamily="18" charset="0"/>
                            </a:rPr>
                            <m:t>μ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pt-PT" sz="200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pt-PT" sz="200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pt-PT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PT" sz="200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PT" sz="200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pt-PT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PT" sz="2000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pt-PT" sz="2000">
                              <a:latin typeface="Cambria Math" panose="02040503050406030204" pitchFamily="18" charset="0"/>
                            </a:rPr>
                            <m:t>μ</m:t>
                          </m:r>
                        </m:sup>
                      </m:sSup>
                      <m:sSup>
                        <m:sSupPr>
                          <m:ctrlPr>
                            <a:rPr lang="pt-PT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pt-PT" sz="200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pt-PT" sz="20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sSub>
                        <m:sSubPr>
                          <m:ctrlPr>
                            <a:rPr lang="pt-PT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2000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pt-PT" sz="2000">
                              <a:latin typeface="Cambria Math" panose="02040503050406030204" pitchFamily="18" charset="0"/>
                            </a:rPr>
                            <m:t>μ</m:t>
                          </m:r>
                        </m:sub>
                      </m:sSub>
                      <m:sSup>
                        <m:sSupPr>
                          <m:ctrlPr>
                            <a:rPr lang="pt-PT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pt-PT" sz="200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pt-PT" sz="20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pt-PT" sz="2000" i="1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pt-PT" sz="2000" i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PT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PT" sz="200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PT" sz="2000"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  <m:sSup>
                        <m:sSupPr>
                          <m:ctrlPr>
                            <a:rPr lang="pt-PT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pt-PT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pt-PT" sz="200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pt-PT" sz="200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pt-PT" sz="2000"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</m:e>
                          </m:d>
                        </m:e>
                        <m:sup>
                          <m:r>
                            <a:rPr lang="pt-PT" sz="200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pt-PT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pt-PT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pt-PT" sz="2000">
                                  <a:latin typeface="Cambria Math" panose="02040503050406030204" pitchFamily="18" charset="0"/>
                                </a:rPr>
                                <m:t>g</m:t>
                              </m:r>
                            </m:e>
                            <m:sup>
                              <m:r>
                                <a:rPr lang="pt-PT" sz="20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pt-PT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pt-PT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pt-PT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pt-PT" sz="2000">
                                          <a:latin typeface="Cambria Math" panose="02040503050406030204" pitchFamily="18" charset="0"/>
                                        </a:rPr>
                                        <m:t>W</m:t>
                                      </m:r>
                                    </m:e>
                                    <m:sub>
                                      <m:r>
                                        <a:rPr lang="pt-PT" sz="200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pt-PT" sz="2000">
                                          <a:latin typeface="Cambria Math" panose="02040503050406030204" pitchFamily="18" charset="0"/>
                                        </a:rPr>
                                        <m:t>μ</m:t>
                                      </m:r>
                                    </m:sup>
                                  </m:sSubSup>
                                  <m:r>
                                    <a:rPr lang="pt-PT" sz="20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pt-PT" sz="2000"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  <m:sSubSup>
                                    <m:sSubSupPr>
                                      <m:ctrlPr>
                                        <a:rPr lang="pt-PT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pt-PT" sz="2000">
                                          <a:latin typeface="Cambria Math" panose="02040503050406030204" pitchFamily="18" charset="0"/>
                                        </a:rPr>
                                        <m:t>W</m:t>
                                      </m:r>
                                    </m:e>
                                    <m:sub>
                                      <m:r>
                                        <a:rPr lang="pt-PT" sz="200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pt-PT" sz="2000">
                                          <a:latin typeface="Cambria Math" panose="02040503050406030204" pitchFamily="18" charset="0"/>
                                        </a:rPr>
                                        <m:t>μ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pt-PT" sz="20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pt-PT" sz="200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pt-PT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PT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PT" sz="2000">
                                      <a:latin typeface="Cambria Math" panose="02040503050406030204" pitchFamily="18" charset="0"/>
                                    </a:rPr>
                                    <m:t>g</m:t>
                                  </m:r>
                                  <m:sSubSup>
                                    <m:sSubSupPr>
                                      <m:ctrlPr>
                                        <a:rPr lang="pt-PT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pt-PT" sz="2000">
                                          <a:latin typeface="Cambria Math" panose="02040503050406030204" pitchFamily="18" charset="0"/>
                                        </a:rPr>
                                        <m:t>W</m:t>
                                      </m:r>
                                    </m:e>
                                    <m:sub>
                                      <m:r>
                                        <a:rPr lang="pt-PT" sz="200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pt-PT" sz="2000">
                                          <a:latin typeface="Cambria Math" panose="02040503050406030204" pitchFamily="18" charset="0"/>
                                        </a:rPr>
                                        <m:t>μ</m:t>
                                      </m:r>
                                    </m:sup>
                                  </m:sSubSup>
                                  <m:r>
                                    <a:rPr lang="pt-PT" sz="20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pt-PT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pt-PT" sz="2000">
                                          <a:latin typeface="Cambria Math" panose="02040503050406030204" pitchFamily="18" charset="0"/>
                                        </a:rPr>
                                        <m:t>g</m:t>
                                      </m:r>
                                    </m:e>
                                    <m:sub>
                                      <m:r>
                                        <a:rPr lang="pt-PT" sz="200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p>
                                    <m:sSupPr>
                                      <m:ctrlPr>
                                        <a:rPr lang="pt-PT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pt-PT" sz="2000">
                                          <a:latin typeface="Cambria Math" panose="02040503050406030204" pitchFamily="18" charset="0"/>
                                        </a:rPr>
                                        <m:t>B</m:t>
                                      </m:r>
                                    </m:e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pt-PT" sz="2000">
                                          <a:latin typeface="Cambria Math" panose="02040503050406030204" pitchFamily="18" charset="0"/>
                                        </a:rPr>
                                        <m:t>μ</m:t>
                                      </m:r>
                                    </m:sup>
                                  </m:sSup>
                                  <m:r>
                                    <a:rPr lang="pt-PT" sz="20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̃"/>
                                      <m:ctrlPr>
                                        <a:rPr lang="pt-PT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pt-PT" sz="2000">
                                          <a:latin typeface="Cambria Math" panose="02040503050406030204" pitchFamily="18" charset="0"/>
                                        </a:rPr>
                                        <m:t>g</m:t>
                                      </m:r>
                                    </m:e>
                                  </m:acc>
                                  <m:sSup>
                                    <m:sSupPr>
                                      <m:ctrlPr>
                                        <a:rPr lang="pt-PT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pt-PT" sz="2000">
                                          <a:latin typeface="Cambria Math" panose="02040503050406030204" pitchFamily="18" charset="0"/>
                                        </a:rPr>
                                        <m:t>B</m:t>
                                      </m:r>
                                    </m:e>
                                    <m:sup>
                                      <m:r>
                                        <a:rPr lang="pt-PT" sz="2000" i="1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  <m:r>
                                        <a:rPr lang="pt-PT" sz="200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pt-PT" sz="2000">
                                          <a:latin typeface="Cambria Math" panose="02040503050406030204" pitchFamily="18" charset="0"/>
                                        </a:rPr>
                                        <m:t>μ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pt-PT" sz="20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pt-PT" sz="200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pt-PT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PT" sz="200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PT" sz="200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pt-PT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pt-PT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pt-PT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PT" sz="200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a:rPr lang="pt-PT" sz="200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pt-PT" sz="200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pt-PT" sz="200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d>
                        </m:e>
                        <m:sup>
                          <m:r>
                            <a:rPr lang="pt-PT" sz="200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pt-PT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pt-PT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pt-PT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PT" sz="2000">
                                      <a:latin typeface="Cambria Math" panose="02040503050406030204" pitchFamily="18" charset="0"/>
                                    </a:rPr>
                                    <m:t>g</m:t>
                                  </m:r>
                                </m:e>
                                <m:sub>
                                  <m:r>
                                    <a:rPr lang="pt-PT" sz="200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pt-PT" sz="200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  <m:r>
                                <a:rPr lang="pt-PT" sz="20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pt-PT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PT" sz="2000">
                                      <a:latin typeface="Cambria Math" panose="02040503050406030204" pitchFamily="18" charset="0"/>
                                    </a:rPr>
                                    <m:t>B</m:t>
                                  </m:r>
                                </m:e>
                                <m:sup>
                                  <m:r>
                                    <a:rPr lang="pt-PT" sz="200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  <m:r>
                                    <a:rPr lang="pt-PT" sz="200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pt-PT" sz="2000">
                                      <a:latin typeface="Cambria Math" panose="02040503050406030204" pitchFamily="18" charset="0"/>
                                    </a:rPr>
                                    <m:t>μ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pt-PT" sz="200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pt-PT" sz="2000" dirty="0"/>
              </a:p>
            </p:txBody>
          </p:sp>
        </mc:Choice>
        <mc:Fallback xmlns="">
          <p:sp>
            <p:nvSpPr>
              <p:cNvPr id="5" name="Retângulo 4">
                <a:extLst>
                  <a:ext uri="{FF2B5EF4-FFF2-40B4-BE49-F238E27FC236}">
                    <a16:creationId xmlns:a16="http://schemas.microsoft.com/office/drawing/2014/main" id="{A26F7935-3CA9-494E-BA5F-F4041398DD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88" y="1712569"/>
                <a:ext cx="9144000" cy="124675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tângulo 12">
                <a:extLst>
                  <a:ext uri="{FF2B5EF4-FFF2-40B4-BE49-F238E27FC236}">
                    <a16:creationId xmlns:a16="http://schemas.microsoft.com/office/drawing/2014/main" id="{6FAEA428-E6E7-4729-923C-D850A5962057}"/>
                  </a:ext>
                </a:extLst>
              </p:cNvPr>
              <p:cNvSpPr/>
              <p:nvPr/>
            </p:nvSpPr>
            <p:spPr>
              <a:xfrm>
                <a:off x="13188" y="4328624"/>
                <a:ext cx="9144000" cy="13395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pt-PT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pt-PT" sz="2200">
                            <a:latin typeface="Cambria Math" panose="02040503050406030204" pitchFamily="18" charset="0"/>
                          </a:rPr>
                          <m:t>M</m:t>
                        </m:r>
                      </m:e>
                      <m:sub>
                        <m:r>
                          <m:rPr>
                            <m:nor/>
                          </m:rPr>
                          <a:rPr lang="pt-PT" sz="2200">
                            <a:latin typeface="Cambria Math" panose="02040503050406030204" pitchFamily="18" charset="0"/>
                          </a:rPr>
                          <m:t>Z</m:t>
                        </m:r>
                        <m:r>
                          <m:rPr>
                            <m:nor/>
                          </m:rPr>
                          <a:rPr lang="pt-PT" sz="220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pt-PT" sz="2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nor/>
                              </m:rPr>
                              <a:rPr lang="pt-PT" sz="2200"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  <m:sup>
                            <m:r>
                              <m:rPr>
                                <m:nor/>
                              </m:rPr>
                              <a:rPr lang="pt-PT" sz="220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b>
                    </m:sSub>
                    <m:r>
                      <m:rPr>
                        <m:nor/>
                      </m:rPr>
                      <a:rPr lang="pt-PT" sz="220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pt-PT" sz="22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pt-PT" sz="2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nor/>
                              </m:rPr>
                              <a:rPr lang="pt-PT" sz="2200">
                                <a:latin typeface="Cambria Math" panose="02040503050406030204" pitchFamily="18" charset="0"/>
                              </a:rPr>
                              <m:t>g</m:t>
                            </m:r>
                          </m:e>
                          <m:sup>
                            <m:r>
                              <m:rPr>
                                <m:nor/>
                              </m:rPr>
                              <a:rPr lang="pt-PT" sz="220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m:rPr>
                            <m:nor/>
                          </m:rPr>
                          <a:rPr lang="pt-PT" sz="2200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pt-PT" sz="22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nor/>
                              </m:rPr>
                              <a:rPr lang="pt-PT" sz="2200">
                                <a:latin typeface="Cambria Math" panose="02040503050406030204" pitchFamily="18" charset="0"/>
                              </a:rPr>
                              <m:t>g</m:t>
                            </m:r>
                          </m:e>
                          <m:sub>
                            <m:r>
                              <m:rPr>
                                <m:nor/>
                              </m:rPr>
                              <a:rPr lang="pt-PT" sz="220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m:rPr>
                                <m:nor/>
                              </m:rPr>
                              <a:rPr lang="pt-PT" sz="220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rad>
                    <m:r>
                      <m:rPr>
                        <m:nor/>
                      </m:rPr>
                      <a:rPr lang="pt-PT" sz="2200"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pt-PT" sz="2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pt-PT" sz="2200">
                            <a:latin typeface="Cambria Math" panose="02040503050406030204" pitchFamily="18" charset="0"/>
                          </a:rPr>
                          <m:t>v</m:t>
                        </m:r>
                      </m:num>
                      <m:den>
                        <m:r>
                          <m:rPr>
                            <m:nor/>
                          </m:rPr>
                          <a:rPr lang="pt-PT" sz="220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pt-PT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pt-PT" sz="2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nor/>
                              </m:rPr>
                              <a:rPr lang="pt-PT" sz="220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m:rPr>
                                <m:nor/>
                              </m:rPr>
                              <a:rPr lang="pt-PT" sz="220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d>
                          <m:dPr>
                            <m:ctrlPr>
                              <a:rPr lang="pt-PT" sz="2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pt-PT" sz="22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acc>
                                  <m:accPr>
                                    <m:chr m:val="̃"/>
                                    <m:ctrlPr>
                                      <a:rPr lang="pt-PT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p>
                                      <m:sSupPr>
                                        <m:ctrlPr>
                                          <a:rPr lang="pt-PT" sz="2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m:rPr>
                                            <m:nor/>
                                          </m:rPr>
                                          <a:rPr lang="pt-PT" sz="2200">
                                            <a:latin typeface="Cambria Math" panose="02040503050406030204" pitchFamily="18" charset="0"/>
                                          </a:rPr>
                                          <m:t>g</m:t>
                                        </m:r>
                                      </m:e>
                                      <m:sup>
                                        <m:r>
                                          <m:rPr>
                                            <m:nor/>
                                          </m:rPr>
                                          <a:rPr lang="pt-PT" sz="220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acc>
                                <m:r>
                                  <m:rPr>
                                    <m:nor/>
                                  </m:rPr>
                                  <a:rPr lang="pt-PT" sz="2200">
                                    <a:latin typeface="Cambria Math" panose="02040503050406030204" pitchFamily="18" charset="0"/>
                                  </a:rPr>
                                  <m:t>+16</m:t>
                                </m:r>
                                <m:sSup>
                                  <m:sSupPr>
                                    <m:ctrlPr>
                                      <a:rPr lang="pt-PT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pt-PT" sz="2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pt-PT" sz="22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m:rPr>
                                                <m:nor/>
                                              </m:rPr>
                                              <a:rPr lang="pt-PT" sz="2200">
                                                <a:latin typeface="Cambria Math" panose="02040503050406030204" pitchFamily="18" charset="0"/>
                                              </a:rPr>
                                              <m:t>x</m:t>
                                            </m:r>
                                          </m:num>
                                          <m:den>
                                            <m:r>
                                              <m:rPr>
                                                <m:nor/>
                                              </m:rPr>
                                              <a:rPr lang="pt-PT" sz="2200">
                                                <a:latin typeface="Cambria Math" panose="02040503050406030204" pitchFamily="18" charset="0"/>
                                              </a:rPr>
                                              <m:t>v</m:t>
                                            </m:r>
                                          </m:den>
                                        </m:f>
                                      </m:e>
                                    </m:d>
                                  </m:e>
                                  <m:sup>
                                    <m:r>
                                      <m:rPr>
                                        <m:nor/>
                                      </m:rPr>
                                      <a:rPr lang="pt-PT" sz="220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sSubSup>
                                  <m:sSubSupPr>
                                    <m:ctrlPr>
                                      <a:rPr lang="pt-PT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nor/>
                                      </m:rPr>
                                      <a:rPr lang="pt-PT" sz="2200">
                                        <a:latin typeface="Cambria Math" panose="02040503050406030204" pitchFamily="18" charset="0"/>
                                      </a:rPr>
                                      <m:t>g</m:t>
                                    </m:r>
                                  </m:e>
                                  <m:sub>
                                    <m:r>
                                      <m:rPr>
                                        <m:nor/>
                                      </m:rPr>
                                      <a:rPr lang="pt-PT" sz="220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m:rPr>
                                        <m:nor/>
                                      </m:rPr>
                                      <a:rPr lang="pt-PT" sz="2200">
                                        <a:latin typeface="Cambria Math" panose="02040503050406030204" pitchFamily="18" charset="0"/>
                                      </a:rPr>
                                      <m:t>′2</m:t>
                                    </m:r>
                                  </m:sup>
                                </m:sSubSup>
                              </m:num>
                              <m:den>
                                <m:sSup>
                                  <m:sSupPr>
                                    <m:ctrlPr>
                                      <a:rPr lang="pt-PT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nor/>
                                      </m:rPr>
                                      <a:rPr lang="pt-PT" sz="2200">
                                        <a:latin typeface="Cambria Math" panose="02040503050406030204" pitchFamily="18" charset="0"/>
                                      </a:rPr>
                                      <m:t>g</m:t>
                                    </m:r>
                                  </m:e>
                                  <m:sup>
                                    <m:r>
                                      <m:rPr>
                                        <m:nor/>
                                      </m:rPr>
                                      <a:rPr lang="pt-PT" sz="220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m:rPr>
                                    <m:nor/>
                                  </m:rPr>
                                  <a:rPr lang="pt-PT" sz="220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Sup>
                                  <m:sSubSupPr>
                                    <m:ctrlPr>
                                      <a:rPr lang="pt-PT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nor/>
                                      </m:rPr>
                                      <a:rPr lang="pt-PT" sz="2200">
                                        <a:latin typeface="Cambria Math" panose="02040503050406030204" pitchFamily="18" charset="0"/>
                                      </a:rPr>
                                      <m:t>g</m:t>
                                    </m:r>
                                  </m:e>
                                  <m:sub>
                                    <m:r>
                                      <m:rPr>
                                        <m:nor/>
                                      </m:rPr>
                                      <a:rPr lang="pt-PT" sz="220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m:rPr>
                                        <m:nor/>
                                      </m:rPr>
                                      <a:rPr lang="pt-PT" sz="220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den>
                            </m:f>
                            <m:r>
                              <m:rPr>
                                <m:nor/>
                              </m:rPr>
                              <a:rPr lang="pt-PT" sz="2200">
                                <a:latin typeface="Cambria Math" panose="02040503050406030204" pitchFamily="18" charset="0"/>
                              </a:rPr>
                              <m:t>+1</m:t>
                            </m:r>
                          </m:e>
                        </m:d>
                        <m:r>
                          <m:rPr>
                            <m:nor/>
                          </m:rPr>
                          <a:rPr lang="pt-PT" sz="2200">
                            <a:latin typeface="Cambria Math" panose="02040503050406030204" pitchFamily="18" charset="0"/>
                          </a:rPr>
                          <m:t>∓</m:t>
                        </m:r>
                        <m:f>
                          <m:fPr>
                            <m:ctrlPr>
                              <a:rPr lang="pt-PT" sz="2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acc>
                              <m:accPr>
                                <m:chr m:val="̃"/>
                                <m:ctrlPr>
                                  <a:rPr lang="pt-PT" sz="22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nor/>
                                  </m:rPr>
                                  <a:rPr lang="pt-PT" sz="2200">
                                    <a:latin typeface="Cambria Math" panose="02040503050406030204" pitchFamily="18" charset="0"/>
                                  </a:rPr>
                                  <m:t>g</m:t>
                                </m:r>
                              </m:e>
                            </m:acc>
                          </m:num>
                          <m:den>
                            <m:func>
                              <m:funcPr>
                                <m:ctrlPr>
                                  <a:rPr lang="pt-PT" sz="22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nor/>
                                  </m:rPr>
                                  <a:rPr lang="pt-PT" sz="220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pt-PT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nor/>
                                      </m:rPr>
                                      <a:rPr lang="pt-PT" sz="220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sSup>
                                      <m:sSupPr>
                                        <m:ctrlPr>
                                          <a:rPr lang="pt-PT" sz="2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m:rPr>
                                            <m:nor/>
                                          </m:rPr>
                                          <a:rPr lang="pt-PT" sz="2200">
                                            <a:latin typeface="Cambria Math" panose="02040503050406030204" pitchFamily="18" charset="0"/>
                                          </a:rPr>
                                          <m:t>γ</m:t>
                                        </m:r>
                                      </m:e>
                                      <m:sup>
                                        <m:r>
                                          <m:rPr>
                                            <m:nor/>
                                          </m:rPr>
                                          <a:rPr lang="pt-PT" sz="2200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</m:func>
                            <m:rad>
                              <m:radPr>
                                <m:degHide m:val="on"/>
                                <m:ctrlPr>
                                  <a:rPr lang="pt-PT" sz="2200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sSup>
                                  <m:sSupPr>
                                    <m:ctrlPr>
                                      <a:rPr lang="pt-PT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nor/>
                                      </m:rPr>
                                      <a:rPr lang="pt-PT" sz="2200">
                                        <a:latin typeface="Cambria Math" panose="02040503050406030204" pitchFamily="18" charset="0"/>
                                      </a:rPr>
                                      <m:t>g</m:t>
                                    </m:r>
                                  </m:e>
                                  <m:sup>
                                    <m:r>
                                      <m:rPr>
                                        <m:nor/>
                                      </m:rPr>
                                      <a:rPr lang="pt-PT" sz="220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m:rPr>
                                    <m:nor/>
                                  </m:rPr>
                                  <a:rPr lang="pt-PT" sz="220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Sup>
                                  <m:sSubSupPr>
                                    <m:ctrlPr>
                                      <a:rPr lang="pt-PT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nor/>
                                      </m:rPr>
                                      <a:rPr lang="pt-PT" sz="2200">
                                        <a:latin typeface="Cambria Math" panose="02040503050406030204" pitchFamily="18" charset="0"/>
                                      </a:rPr>
                                      <m:t>g</m:t>
                                    </m:r>
                                  </m:e>
                                  <m:sub>
                                    <m:r>
                                      <m:rPr>
                                        <m:nor/>
                                      </m:rPr>
                                      <a:rPr lang="pt-PT" sz="220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m:rPr>
                                        <m:nor/>
                                      </m:rPr>
                                      <a:rPr lang="pt-PT" sz="220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rad>
                          </m:den>
                        </m:f>
                      </m:e>
                    </m:d>
                  </m:oMath>
                </a14:m>
                <a:r>
                  <a:rPr lang="pt-PT" sz="2200" dirty="0"/>
                  <a:t> 	</a:t>
                </a:r>
              </a:p>
            </p:txBody>
          </p:sp>
        </mc:Choice>
        <mc:Fallback xmlns="">
          <p:sp>
            <p:nvSpPr>
              <p:cNvPr id="13" name="Retângulo 12">
                <a:extLst>
                  <a:ext uri="{FF2B5EF4-FFF2-40B4-BE49-F238E27FC236}">
                    <a16:creationId xmlns:a16="http://schemas.microsoft.com/office/drawing/2014/main" id="{6FAEA428-E6E7-4729-923C-D850A59620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88" y="4328624"/>
                <a:ext cx="9144000" cy="13395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Marcador de Posição da Data 3">
            <a:extLst>
              <a:ext uri="{FF2B5EF4-FFF2-40B4-BE49-F238E27FC236}">
                <a16:creationId xmlns:a16="http://schemas.microsoft.com/office/drawing/2014/main" id="{112F5B89-15E6-4940-9375-146F7970174B}"/>
              </a:ext>
            </a:extLst>
          </p:cNvPr>
          <p:cNvSpPr txBox="1">
            <a:spLocks/>
          </p:cNvSpPr>
          <p:nvPr/>
        </p:nvSpPr>
        <p:spPr>
          <a:xfrm>
            <a:off x="1" y="6501061"/>
            <a:ext cx="17068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/>
              <a:t>31/07/2018</a:t>
            </a:r>
            <a:endParaRPr lang="pt-PT" dirty="0"/>
          </a:p>
        </p:txBody>
      </p:sp>
      <p:sp>
        <p:nvSpPr>
          <p:cNvPr id="10" name="Marcador de Posição do Rodapé 4">
            <a:extLst>
              <a:ext uri="{FF2B5EF4-FFF2-40B4-BE49-F238E27FC236}">
                <a16:creationId xmlns:a16="http://schemas.microsoft.com/office/drawing/2014/main" id="{CF3E2988-C9B6-44C2-9C19-6DA94319F49A}"/>
              </a:ext>
            </a:extLst>
          </p:cNvPr>
          <p:cNvSpPr txBox="1">
            <a:spLocks/>
          </p:cNvSpPr>
          <p:nvPr/>
        </p:nvSpPr>
        <p:spPr>
          <a:xfrm>
            <a:off x="1706881" y="6501060"/>
            <a:ext cx="57403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900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Phenomenology of the minimal B - L extension of the Standard Model</a:t>
            </a:r>
            <a:endParaRPr lang="pt-PT" dirty="0"/>
          </a:p>
        </p:txBody>
      </p:sp>
      <p:sp>
        <p:nvSpPr>
          <p:cNvPr id="11" name="Marcador de Posição do Número do Diapositivo 5">
            <a:extLst>
              <a:ext uri="{FF2B5EF4-FFF2-40B4-BE49-F238E27FC236}">
                <a16:creationId xmlns:a16="http://schemas.microsoft.com/office/drawing/2014/main" id="{378D38A1-7DEC-4313-860E-5E442141755A}"/>
              </a:ext>
            </a:extLst>
          </p:cNvPr>
          <p:cNvSpPr txBox="1">
            <a:spLocks/>
          </p:cNvSpPr>
          <p:nvPr/>
        </p:nvSpPr>
        <p:spPr>
          <a:xfrm>
            <a:off x="8170141" y="647876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8D98F66-8C19-4B33-BAEA-95C8605606D7}" type="slidenum">
              <a:rPr lang="pt-PT" smtClean="0"/>
              <a:pPr/>
              <a:t>31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5515220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CC7454-4612-4BE7-A029-6F9102157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dirty="0"/>
              <a:t>4.2 - O Modelo B-L-SM, conteúdo </a:t>
            </a:r>
            <a:r>
              <a:rPr lang="pt-PT" dirty="0" err="1"/>
              <a:t>bosônico</a:t>
            </a:r>
            <a:endParaRPr lang="pt-P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Marcador de Posição de Conteúdo 2">
                <a:extLst>
                  <a:ext uri="{FF2B5EF4-FFF2-40B4-BE49-F238E27FC236}">
                    <a16:creationId xmlns:a16="http://schemas.microsoft.com/office/drawing/2014/main" id="{3F667C71-F8EA-4294-BAFD-D6C927864F2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endParaRPr lang="pt-PT" sz="15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pt-PT" sz="15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pt-PT" sz="15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pt-PT" sz="15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pt-PT" sz="15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pt-PT" sz="2200" dirty="0">
                    <a:solidFill>
                      <a:schemeClr val="tx1"/>
                    </a:solidFill>
                  </a:rPr>
                  <a:t>onde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pt-PT" sz="2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p>
                        <m: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pt-PT" sz="2200" dirty="0">
                    <a:solidFill>
                      <a:schemeClr val="tx1"/>
                    </a:solidFill>
                  </a:rPr>
                  <a:t> é um angulo de mistura entre os bosões Z que pode ser relacionado com os </a:t>
                </a:r>
                <a:r>
                  <a:rPr lang="pt-PT" sz="2200" i="1" dirty="0" err="1">
                    <a:solidFill>
                      <a:schemeClr val="tx1"/>
                    </a:solidFill>
                  </a:rPr>
                  <a:t>couplings</a:t>
                </a:r>
                <a:r>
                  <a:rPr lang="pt-PT" sz="2200" dirty="0">
                    <a:solidFill>
                      <a:schemeClr val="tx1"/>
                    </a:solidFill>
                  </a:rPr>
                  <a:t> associados aos vários campos de </a:t>
                </a:r>
                <a:r>
                  <a:rPr lang="pt-PT" sz="2200" dirty="0" err="1">
                    <a:solidFill>
                      <a:schemeClr val="tx1"/>
                    </a:solidFill>
                  </a:rPr>
                  <a:t>Gauge</a:t>
                </a:r>
                <a:r>
                  <a:rPr lang="pt-PT" sz="2200" dirty="0">
                    <a:solidFill>
                      <a:schemeClr val="tx1"/>
                    </a:solidFill>
                  </a:rPr>
                  <a:t> por,  </a:t>
                </a:r>
              </a:p>
              <a:p>
                <a:pPr marL="0" indent="0">
                  <a:buNone/>
                </a:pPr>
                <a:endParaRPr lang="pt-PT" sz="15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pt-PT" sz="15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pt-PT" sz="15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pt-PT" sz="15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4" name="Marcador de Posição de Conteúdo 2">
                <a:extLst>
                  <a:ext uri="{FF2B5EF4-FFF2-40B4-BE49-F238E27FC236}">
                    <a16:creationId xmlns:a16="http://schemas.microsoft.com/office/drawing/2014/main" id="{3F667C71-F8EA-4294-BAFD-D6C927864F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897"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tângulo 5">
                <a:extLst>
                  <a:ext uri="{FF2B5EF4-FFF2-40B4-BE49-F238E27FC236}">
                    <a16:creationId xmlns:a16="http://schemas.microsoft.com/office/drawing/2014/main" id="{CC17C01E-7321-4D92-A4F5-2B5EADD6A658}"/>
                  </a:ext>
                </a:extLst>
              </p:cNvPr>
              <p:cNvSpPr/>
              <p:nvPr/>
            </p:nvSpPr>
            <p:spPr>
              <a:xfrm>
                <a:off x="0" y="4285740"/>
                <a:ext cx="9143999" cy="18303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pt-PT" sz="22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nor/>
                            </m:rPr>
                            <a:rPr lang="pt-PT" sz="2200" i="0"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m:rPr>
                              <m:nor/>
                            </m:rPr>
                            <a:rPr lang="pt-PT" sz="2200" b="0" i="0" smtClean="0">
                              <a:latin typeface="Cambria Math" panose="02040503050406030204" pitchFamily="18" charset="0"/>
                            </a:rPr>
                            <m:t>e</m:t>
                          </m:r>
                          <m:r>
                            <m:rPr>
                              <m:nor/>
                            </m:rPr>
                            <a:rPr lang="pt-PT" sz="2200" i="0">
                              <a:latin typeface="Cambria Math" panose="02040503050406030204" pitchFamily="18" charset="0"/>
                            </a:rPr>
                            <m:t>n</m:t>
                          </m:r>
                        </m:fName>
                        <m:e>
                          <m:d>
                            <m:dPr>
                              <m:ctrlPr>
                                <a:rPr lang="pt-PT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pt-PT" sz="22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pt-PT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nor/>
                                    </m:rPr>
                                    <a:rPr lang="pt-PT" sz="2200" i="0">
                                      <a:latin typeface="Cambria Math" panose="02040503050406030204" pitchFamily="18" charset="0"/>
                                    </a:rPr>
                                    <m:t>γ</m:t>
                                  </m:r>
                                </m:e>
                                <m:sup>
                                  <m:r>
                                    <m:rPr>
                                      <m:nor/>
                                    </m:rPr>
                                    <a:rPr lang="pt-PT" sz="2200" i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  <m:r>
                        <m:rPr>
                          <m:nor/>
                        </m:rPr>
                        <a:rPr lang="pt-PT" sz="22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PT" sz="2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pt-PT" sz="2200" i="0">
                              <a:latin typeface="Cambria Math" panose="02040503050406030204" pitchFamily="18" charset="0"/>
                            </a:rPr>
                            <m:t>2</m:t>
                          </m:r>
                          <m:acc>
                            <m:accPr>
                              <m:chr m:val="̃"/>
                              <m:ctrlPr>
                                <a:rPr lang="pt-PT" sz="22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nor/>
                                </m:rPr>
                                <a:rPr lang="pt-PT" sz="2200" i="0">
                                  <a:latin typeface="Cambria Math" panose="02040503050406030204" pitchFamily="18" charset="0"/>
                                </a:rPr>
                                <m:t>g</m:t>
                              </m:r>
                            </m:e>
                          </m:acc>
                          <m:rad>
                            <m:radPr>
                              <m:degHide m:val="on"/>
                              <m:ctrlPr>
                                <a:rPr lang="pt-PT" sz="22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pt-PT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nor/>
                                    </m:rPr>
                                    <a:rPr lang="pt-PT" sz="2200" i="0">
                                      <a:latin typeface="Cambria Math" panose="02040503050406030204" pitchFamily="18" charset="0"/>
                                    </a:rPr>
                                    <m:t>g</m:t>
                                  </m:r>
                                </m:e>
                                <m:sup>
                                  <m:r>
                                    <m:rPr>
                                      <m:nor/>
                                    </m:rPr>
                                    <a:rPr lang="pt-PT" sz="2200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m:rPr>
                                  <m:nor/>
                                </m:rPr>
                                <a:rPr lang="pt-PT" sz="2200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pt-PT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nor/>
                                    </m:rPr>
                                    <a:rPr lang="pt-PT" sz="2200" i="0">
                                      <a:latin typeface="Cambria Math" panose="02040503050406030204" pitchFamily="18" charset="0"/>
                                    </a:rPr>
                                    <m:t>g</m:t>
                                  </m:r>
                                </m:e>
                                <m:sub>
                                  <m:r>
                                    <m:rPr>
                                      <m:nor/>
                                    </m:rPr>
                                    <a:rPr lang="pt-PT" sz="2200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m:rPr>
                                      <m:nor/>
                                    </m:rPr>
                                    <a:rPr lang="pt-PT" sz="2200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ra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pt-PT" sz="22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pt-PT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pt-PT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̃"/>
                                          <m:ctrlPr>
                                            <a:rPr lang="pt-PT" sz="2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p>
                                            <m:sSupPr>
                                              <m:ctrlPr>
                                                <a:rPr lang="pt-PT" sz="2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m:rPr>
                                                  <m:nor/>
                                                </m:rPr>
                                                <a:rPr lang="pt-PT" sz="2200" i="0">
                                                  <a:latin typeface="Cambria Math" panose="02040503050406030204" pitchFamily="18" charset="0"/>
                                                </a:rPr>
                                                <m:t>g</m:t>
                                              </m:r>
                                            </m:e>
                                            <m:sup>
                                              <m:r>
                                                <m:rPr>
                                                  <m:nor/>
                                                </m:rPr>
                                                <a:rPr lang="pt-PT" sz="2200" i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e>
                                      </m:acc>
                                      <m:r>
                                        <m:rPr>
                                          <m:nor/>
                                        </m:rPr>
                                        <a:rPr lang="pt-PT" sz="2200" i="0">
                                          <a:latin typeface="Cambria Math" panose="02040503050406030204" pitchFamily="18" charset="0"/>
                                        </a:rPr>
                                        <m:t>+16</m:t>
                                      </m:r>
                                      <m:sSup>
                                        <m:sSupPr>
                                          <m:ctrlPr>
                                            <a:rPr lang="pt-PT" sz="2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pt-PT" sz="2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f>
                                                <m:fPr>
                                                  <m:ctrlPr>
                                                    <a:rPr lang="pt-PT" sz="22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r>
                                                    <m:rPr>
                                                      <m:nor/>
                                                    </m:rPr>
                                                    <a:rPr lang="pt-PT" sz="2200" i="0">
                                                      <a:latin typeface="Cambria Math" panose="02040503050406030204" pitchFamily="18" charset="0"/>
                                                    </a:rPr>
                                                    <m:t>x</m:t>
                                                  </m:r>
                                                </m:num>
                                                <m:den>
                                                  <m:r>
                                                    <m:rPr>
                                                      <m:nor/>
                                                    </m:rPr>
                                                    <a:rPr lang="pt-PT" sz="2200" i="0">
                                                      <a:latin typeface="Cambria Math" panose="02040503050406030204" pitchFamily="18" charset="0"/>
                                                    </a:rPr>
                                                    <m:t>y</m:t>
                                                  </m:r>
                                                </m:den>
                                              </m:f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m:rPr>
                                              <m:nor/>
                                            </m:rPr>
                                            <a:rPr lang="pt-PT" sz="2200" i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sSup>
                                        <m:sSupPr>
                                          <m:ctrlPr>
                                            <a:rPr lang="pt-PT" sz="2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nor/>
                                            </m:rPr>
                                            <a:rPr lang="pt-PT" sz="2200" i="0">
                                              <a:latin typeface="Cambria Math" panose="02040503050406030204" pitchFamily="18" charset="0"/>
                                            </a:rPr>
                                            <m:t>g</m:t>
                                          </m:r>
                                        </m:e>
                                        <m:sup>
                                          <m:r>
                                            <m:rPr>
                                              <m:nor/>
                                            </m:rPr>
                                            <a:rPr lang="pt-PT" sz="2200" i="0">
                                              <a:latin typeface="Cambria Math" panose="02040503050406030204" pitchFamily="18" charset="0"/>
                                            </a:rPr>
                                            <m:t>′2</m:t>
                                          </m:r>
                                        </m:sup>
                                      </m:sSup>
                                      <m:r>
                                        <a:rPr lang="pt-PT" sz="2200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 lang="pt-PT" sz="2200" i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 lang="pt-PT" sz="2200" b="0" i="0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sSup>
                                        <m:sSupPr>
                                          <m:ctrlPr>
                                            <a:rPr lang="pt-PT" sz="2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nor/>
                                            </m:rPr>
                                            <a:rPr lang="pt-PT" sz="2200" i="0">
                                              <a:latin typeface="Cambria Math" panose="02040503050406030204" pitchFamily="18" charset="0"/>
                                            </a:rPr>
                                            <m:t>g</m:t>
                                          </m:r>
                                        </m:e>
                                        <m:sup>
                                          <m:r>
                                            <m:rPr>
                                              <m:nor/>
                                            </m:rPr>
                                            <a:rPr lang="pt-PT" sz="2200" i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lang="pt-PT" sz="2200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 lang="pt-PT" sz="2200" i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 lang="pt-PT" sz="2200" b="0" i="0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sSubSup>
                                        <m:sSubSupPr>
                                          <m:ctrlPr>
                                            <a:rPr lang="pt-PT" sz="2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nor/>
                                            </m:rPr>
                                            <a:rPr lang="pt-PT" sz="2200" i="0">
                                              <a:latin typeface="Cambria Math" panose="02040503050406030204" pitchFamily="18" charset="0"/>
                                            </a:rPr>
                                            <m:t>g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nor/>
                                            </m:rPr>
                                            <a:rPr lang="pt-PT" sz="2200" i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  <m:sup>
                                          <m:r>
                                            <m:rPr>
                                              <m:nor/>
                                            </m:rPr>
                                            <a:rPr lang="pt-PT" sz="2200" i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</m:e>
                                  </m:d>
                                </m:e>
                                <m:sup>
                                  <m:r>
                                    <m:rPr>
                                      <m:nor/>
                                    </m:rPr>
                                    <a:rPr lang="pt-PT" sz="2200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m:rPr>
                                  <m:nor/>
                                </m:rPr>
                                <a:rPr lang="pt-PT" sz="2200" i="0"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  <m:acc>
                                <m:accPr>
                                  <m:chr m:val="̃"/>
                                  <m:ctrlPr>
                                    <a:rPr lang="pt-PT" sz="22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PT" sz="2200" b="0" i="1" smtClean="0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pt-PT" sz="2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pt-PT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pt-PT" sz="2200" i="0">
                                          <a:latin typeface="Cambria Math" panose="02040503050406030204" pitchFamily="18" charset="0"/>
                                        </a:rPr>
                                        <m:t>g</m:t>
                                      </m:r>
                                    </m:e>
                                    <m:sup>
                                      <m:r>
                                        <m:rPr>
                                          <m:nor/>
                                        </m:rPr>
                                        <a:rPr lang="pt-PT" sz="2200" i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m:rPr>
                                      <m:nor/>
                                    </m:rPr>
                                    <a:rPr lang="pt-PT" sz="2200" i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Sup>
                                    <m:sSubSupPr>
                                      <m:ctrlPr>
                                        <a:rPr lang="pt-PT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pt-PT" sz="2200" i="0">
                                          <a:latin typeface="Cambria Math" panose="02040503050406030204" pitchFamily="18" charset="0"/>
                                        </a:rPr>
                                        <m:t>g</m:t>
                                      </m:r>
                                    </m:e>
                                    <m:sub>
                                      <m:r>
                                        <m:rPr>
                                          <m:nor/>
                                        </m:rPr>
                                        <a:rPr lang="pt-PT" sz="2200" i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m:rPr>
                                          <m:nor/>
                                        </m:rPr>
                                        <a:rPr lang="pt-PT" sz="2200" i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</m:rad>
                        </m:den>
                      </m:f>
                    </m:oMath>
                  </m:oMathPara>
                </a14:m>
                <a:endParaRPr lang="pt-PT" sz="2200" dirty="0"/>
              </a:p>
            </p:txBody>
          </p:sp>
        </mc:Choice>
        <mc:Fallback xmlns="">
          <p:sp>
            <p:nvSpPr>
              <p:cNvPr id="6" name="Retângulo 5">
                <a:extLst>
                  <a:ext uri="{FF2B5EF4-FFF2-40B4-BE49-F238E27FC236}">
                    <a16:creationId xmlns:a16="http://schemas.microsoft.com/office/drawing/2014/main" id="{CC17C01E-7321-4D92-A4F5-2B5EADD6A6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285740"/>
                <a:ext cx="9143999" cy="183030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tângulo 12">
                <a:extLst>
                  <a:ext uri="{FF2B5EF4-FFF2-40B4-BE49-F238E27FC236}">
                    <a16:creationId xmlns:a16="http://schemas.microsoft.com/office/drawing/2014/main" id="{418F2213-941A-46B5-BBC9-ADCDCD69B9EC}"/>
                  </a:ext>
                </a:extLst>
              </p:cNvPr>
              <p:cNvSpPr/>
              <p:nvPr/>
            </p:nvSpPr>
            <p:spPr>
              <a:xfrm>
                <a:off x="0" y="1457284"/>
                <a:ext cx="9144000" cy="13395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pt-PT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pt-PT" sz="2200">
                            <a:latin typeface="Cambria Math" panose="02040503050406030204" pitchFamily="18" charset="0"/>
                          </a:rPr>
                          <m:t>M</m:t>
                        </m:r>
                      </m:e>
                      <m:sub>
                        <m:r>
                          <m:rPr>
                            <m:nor/>
                          </m:rPr>
                          <a:rPr lang="pt-PT" sz="2200">
                            <a:latin typeface="Cambria Math" panose="02040503050406030204" pitchFamily="18" charset="0"/>
                          </a:rPr>
                          <m:t>Z</m:t>
                        </m:r>
                        <m:r>
                          <m:rPr>
                            <m:nor/>
                          </m:rPr>
                          <a:rPr lang="pt-PT" sz="220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pt-PT" sz="2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nor/>
                              </m:rPr>
                              <a:rPr lang="pt-PT" sz="2200"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  <m:sup>
                            <m:r>
                              <m:rPr>
                                <m:nor/>
                              </m:rPr>
                              <a:rPr lang="pt-PT" sz="220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b>
                    </m:sSub>
                    <m:r>
                      <m:rPr>
                        <m:nor/>
                      </m:rPr>
                      <a:rPr lang="pt-PT" sz="220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pt-PT" sz="22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pt-PT" sz="2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nor/>
                              </m:rPr>
                              <a:rPr lang="pt-PT" sz="2200">
                                <a:latin typeface="Cambria Math" panose="02040503050406030204" pitchFamily="18" charset="0"/>
                              </a:rPr>
                              <m:t>g</m:t>
                            </m:r>
                          </m:e>
                          <m:sup>
                            <m:r>
                              <m:rPr>
                                <m:nor/>
                              </m:rPr>
                              <a:rPr lang="pt-PT" sz="220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m:rPr>
                            <m:nor/>
                          </m:rPr>
                          <a:rPr lang="pt-PT" sz="2200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pt-PT" sz="22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nor/>
                              </m:rPr>
                              <a:rPr lang="pt-PT" sz="2200">
                                <a:latin typeface="Cambria Math" panose="02040503050406030204" pitchFamily="18" charset="0"/>
                              </a:rPr>
                              <m:t>g</m:t>
                            </m:r>
                          </m:e>
                          <m:sub>
                            <m:r>
                              <m:rPr>
                                <m:nor/>
                              </m:rPr>
                              <a:rPr lang="pt-PT" sz="220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m:rPr>
                                <m:nor/>
                              </m:rPr>
                              <a:rPr lang="pt-PT" sz="220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rad>
                    <m:r>
                      <m:rPr>
                        <m:nor/>
                      </m:rPr>
                      <a:rPr lang="pt-PT" sz="2200"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pt-PT" sz="2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pt-PT" sz="2200">
                            <a:latin typeface="Cambria Math" panose="02040503050406030204" pitchFamily="18" charset="0"/>
                          </a:rPr>
                          <m:t>v</m:t>
                        </m:r>
                      </m:num>
                      <m:den>
                        <m:r>
                          <m:rPr>
                            <m:nor/>
                          </m:rPr>
                          <a:rPr lang="pt-PT" sz="220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pt-PT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pt-PT" sz="2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nor/>
                              </m:rPr>
                              <a:rPr lang="pt-PT" sz="220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m:rPr>
                                <m:nor/>
                              </m:rPr>
                              <a:rPr lang="pt-PT" sz="220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d>
                          <m:dPr>
                            <m:ctrlPr>
                              <a:rPr lang="pt-PT" sz="2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pt-PT" sz="22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acc>
                                  <m:accPr>
                                    <m:chr m:val="̃"/>
                                    <m:ctrlPr>
                                      <a:rPr lang="pt-PT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p>
                                      <m:sSupPr>
                                        <m:ctrlPr>
                                          <a:rPr lang="pt-PT" sz="2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m:rPr>
                                            <m:nor/>
                                          </m:rPr>
                                          <a:rPr lang="pt-PT" sz="2200">
                                            <a:latin typeface="Cambria Math" panose="02040503050406030204" pitchFamily="18" charset="0"/>
                                          </a:rPr>
                                          <m:t>g</m:t>
                                        </m:r>
                                      </m:e>
                                      <m:sup>
                                        <m:r>
                                          <m:rPr>
                                            <m:nor/>
                                          </m:rPr>
                                          <a:rPr lang="pt-PT" sz="220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acc>
                                <m:r>
                                  <m:rPr>
                                    <m:nor/>
                                  </m:rPr>
                                  <a:rPr lang="pt-PT" sz="2200">
                                    <a:latin typeface="Cambria Math" panose="02040503050406030204" pitchFamily="18" charset="0"/>
                                  </a:rPr>
                                  <m:t>+16</m:t>
                                </m:r>
                                <m:sSup>
                                  <m:sSupPr>
                                    <m:ctrlPr>
                                      <a:rPr lang="pt-PT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pt-PT" sz="2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pt-PT" sz="22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m:rPr>
                                                <m:nor/>
                                              </m:rPr>
                                              <a:rPr lang="pt-PT" sz="2200">
                                                <a:latin typeface="Cambria Math" panose="02040503050406030204" pitchFamily="18" charset="0"/>
                                              </a:rPr>
                                              <m:t>x</m:t>
                                            </m:r>
                                          </m:num>
                                          <m:den>
                                            <m:r>
                                              <m:rPr>
                                                <m:nor/>
                                              </m:rPr>
                                              <a:rPr lang="pt-PT" sz="2200">
                                                <a:latin typeface="Cambria Math" panose="02040503050406030204" pitchFamily="18" charset="0"/>
                                              </a:rPr>
                                              <m:t>v</m:t>
                                            </m:r>
                                          </m:den>
                                        </m:f>
                                      </m:e>
                                    </m:d>
                                  </m:e>
                                  <m:sup>
                                    <m:r>
                                      <m:rPr>
                                        <m:nor/>
                                      </m:rPr>
                                      <a:rPr lang="pt-PT" sz="220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sSubSup>
                                  <m:sSubSupPr>
                                    <m:ctrlPr>
                                      <a:rPr lang="pt-PT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nor/>
                                      </m:rPr>
                                      <a:rPr lang="pt-PT" sz="2200">
                                        <a:latin typeface="Cambria Math" panose="02040503050406030204" pitchFamily="18" charset="0"/>
                                      </a:rPr>
                                      <m:t>g</m:t>
                                    </m:r>
                                  </m:e>
                                  <m:sub>
                                    <m:r>
                                      <m:rPr>
                                        <m:nor/>
                                      </m:rPr>
                                      <a:rPr lang="pt-PT" sz="220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m:rPr>
                                        <m:nor/>
                                      </m:rPr>
                                      <a:rPr lang="pt-PT" sz="2200">
                                        <a:latin typeface="Cambria Math" panose="02040503050406030204" pitchFamily="18" charset="0"/>
                                      </a:rPr>
                                      <m:t>′2</m:t>
                                    </m:r>
                                  </m:sup>
                                </m:sSubSup>
                              </m:num>
                              <m:den>
                                <m:sSup>
                                  <m:sSupPr>
                                    <m:ctrlPr>
                                      <a:rPr lang="pt-PT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nor/>
                                      </m:rPr>
                                      <a:rPr lang="pt-PT" sz="2200">
                                        <a:latin typeface="Cambria Math" panose="02040503050406030204" pitchFamily="18" charset="0"/>
                                      </a:rPr>
                                      <m:t>g</m:t>
                                    </m:r>
                                  </m:e>
                                  <m:sup>
                                    <m:r>
                                      <m:rPr>
                                        <m:nor/>
                                      </m:rPr>
                                      <a:rPr lang="pt-PT" sz="220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m:rPr>
                                    <m:nor/>
                                  </m:rPr>
                                  <a:rPr lang="pt-PT" sz="220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Sup>
                                  <m:sSubSupPr>
                                    <m:ctrlPr>
                                      <a:rPr lang="pt-PT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nor/>
                                      </m:rPr>
                                      <a:rPr lang="pt-PT" sz="2200">
                                        <a:latin typeface="Cambria Math" panose="02040503050406030204" pitchFamily="18" charset="0"/>
                                      </a:rPr>
                                      <m:t>g</m:t>
                                    </m:r>
                                  </m:e>
                                  <m:sub>
                                    <m:r>
                                      <m:rPr>
                                        <m:nor/>
                                      </m:rPr>
                                      <a:rPr lang="pt-PT" sz="220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m:rPr>
                                        <m:nor/>
                                      </m:rPr>
                                      <a:rPr lang="pt-PT" sz="220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den>
                            </m:f>
                            <m:r>
                              <m:rPr>
                                <m:nor/>
                              </m:rPr>
                              <a:rPr lang="pt-PT" sz="2200">
                                <a:latin typeface="Cambria Math" panose="02040503050406030204" pitchFamily="18" charset="0"/>
                              </a:rPr>
                              <m:t>+1</m:t>
                            </m:r>
                          </m:e>
                        </m:d>
                        <m:r>
                          <m:rPr>
                            <m:nor/>
                          </m:rPr>
                          <a:rPr lang="pt-PT" sz="2200">
                            <a:latin typeface="Cambria Math" panose="02040503050406030204" pitchFamily="18" charset="0"/>
                          </a:rPr>
                          <m:t>∓</m:t>
                        </m:r>
                        <m:f>
                          <m:fPr>
                            <m:ctrlPr>
                              <a:rPr lang="pt-PT" sz="2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acc>
                              <m:accPr>
                                <m:chr m:val="̃"/>
                                <m:ctrlPr>
                                  <a:rPr lang="pt-PT" sz="22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nor/>
                                  </m:rPr>
                                  <a:rPr lang="pt-PT" sz="2200">
                                    <a:latin typeface="Cambria Math" panose="02040503050406030204" pitchFamily="18" charset="0"/>
                                  </a:rPr>
                                  <m:t>g</m:t>
                                </m:r>
                              </m:e>
                            </m:acc>
                          </m:num>
                          <m:den>
                            <m:func>
                              <m:funcPr>
                                <m:ctrlPr>
                                  <a:rPr lang="pt-PT" sz="22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nor/>
                                  </m:rPr>
                                  <a:rPr lang="pt-PT" sz="220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pt-PT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nor/>
                                      </m:rPr>
                                      <a:rPr lang="pt-PT" sz="220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sSup>
                                      <m:sSupPr>
                                        <m:ctrlPr>
                                          <a:rPr lang="pt-PT" sz="2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m:rPr>
                                            <m:nor/>
                                          </m:rPr>
                                          <a:rPr lang="pt-PT" sz="2200">
                                            <a:latin typeface="Cambria Math" panose="02040503050406030204" pitchFamily="18" charset="0"/>
                                          </a:rPr>
                                          <m:t>γ</m:t>
                                        </m:r>
                                      </m:e>
                                      <m:sup>
                                        <m:r>
                                          <m:rPr>
                                            <m:nor/>
                                          </m:rPr>
                                          <a:rPr lang="pt-PT" sz="2200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</m:func>
                            <m:rad>
                              <m:radPr>
                                <m:degHide m:val="on"/>
                                <m:ctrlPr>
                                  <a:rPr lang="pt-PT" sz="2200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sSup>
                                  <m:sSupPr>
                                    <m:ctrlPr>
                                      <a:rPr lang="pt-PT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nor/>
                                      </m:rPr>
                                      <a:rPr lang="pt-PT" sz="2200">
                                        <a:latin typeface="Cambria Math" panose="02040503050406030204" pitchFamily="18" charset="0"/>
                                      </a:rPr>
                                      <m:t>g</m:t>
                                    </m:r>
                                  </m:e>
                                  <m:sup>
                                    <m:r>
                                      <m:rPr>
                                        <m:nor/>
                                      </m:rPr>
                                      <a:rPr lang="pt-PT" sz="220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m:rPr>
                                    <m:nor/>
                                  </m:rPr>
                                  <a:rPr lang="pt-PT" sz="220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Sup>
                                  <m:sSubSupPr>
                                    <m:ctrlPr>
                                      <a:rPr lang="pt-PT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nor/>
                                      </m:rPr>
                                      <a:rPr lang="pt-PT" sz="2200">
                                        <a:latin typeface="Cambria Math" panose="02040503050406030204" pitchFamily="18" charset="0"/>
                                      </a:rPr>
                                      <m:t>g</m:t>
                                    </m:r>
                                  </m:e>
                                  <m:sub>
                                    <m:r>
                                      <m:rPr>
                                        <m:nor/>
                                      </m:rPr>
                                      <a:rPr lang="pt-PT" sz="220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m:rPr>
                                        <m:nor/>
                                      </m:rPr>
                                      <a:rPr lang="pt-PT" sz="220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rad>
                          </m:den>
                        </m:f>
                      </m:e>
                    </m:d>
                  </m:oMath>
                </a14:m>
                <a:r>
                  <a:rPr lang="pt-PT" sz="2200" dirty="0"/>
                  <a:t> </a:t>
                </a:r>
              </a:p>
            </p:txBody>
          </p:sp>
        </mc:Choice>
        <mc:Fallback xmlns="">
          <p:sp>
            <p:nvSpPr>
              <p:cNvPr id="13" name="Retângulo 12">
                <a:extLst>
                  <a:ext uri="{FF2B5EF4-FFF2-40B4-BE49-F238E27FC236}">
                    <a16:creationId xmlns:a16="http://schemas.microsoft.com/office/drawing/2014/main" id="{418F2213-941A-46B5-BBC9-ADCDCD69B9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457284"/>
                <a:ext cx="9144000" cy="133959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Marcador de Posição da Data 3">
            <a:extLst>
              <a:ext uri="{FF2B5EF4-FFF2-40B4-BE49-F238E27FC236}">
                <a16:creationId xmlns:a16="http://schemas.microsoft.com/office/drawing/2014/main" id="{526285A9-111C-4A99-A7AA-383CB9E218AA}"/>
              </a:ext>
            </a:extLst>
          </p:cNvPr>
          <p:cNvSpPr txBox="1">
            <a:spLocks/>
          </p:cNvSpPr>
          <p:nvPr/>
        </p:nvSpPr>
        <p:spPr>
          <a:xfrm>
            <a:off x="1" y="6501061"/>
            <a:ext cx="17068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/>
              <a:t>31/07/2018</a:t>
            </a:r>
            <a:endParaRPr lang="pt-PT" dirty="0"/>
          </a:p>
        </p:txBody>
      </p:sp>
      <p:sp>
        <p:nvSpPr>
          <p:cNvPr id="10" name="Marcador de Posição do Rodapé 4">
            <a:extLst>
              <a:ext uri="{FF2B5EF4-FFF2-40B4-BE49-F238E27FC236}">
                <a16:creationId xmlns:a16="http://schemas.microsoft.com/office/drawing/2014/main" id="{312AB7C1-256C-49BA-BC32-8BA86385635F}"/>
              </a:ext>
            </a:extLst>
          </p:cNvPr>
          <p:cNvSpPr txBox="1">
            <a:spLocks/>
          </p:cNvSpPr>
          <p:nvPr/>
        </p:nvSpPr>
        <p:spPr>
          <a:xfrm>
            <a:off x="1706881" y="6501060"/>
            <a:ext cx="57403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900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Phenomenology of the minimal B - L extension of the Standard Model</a:t>
            </a:r>
            <a:endParaRPr lang="pt-PT" dirty="0"/>
          </a:p>
        </p:txBody>
      </p:sp>
      <p:sp>
        <p:nvSpPr>
          <p:cNvPr id="11" name="Marcador de Posição do Número do Diapositivo 5">
            <a:extLst>
              <a:ext uri="{FF2B5EF4-FFF2-40B4-BE49-F238E27FC236}">
                <a16:creationId xmlns:a16="http://schemas.microsoft.com/office/drawing/2014/main" id="{8523A5E2-44ED-4278-A9AA-BE4097B30E34}"/>
              </a:ext>
            </a:extLst>
          </p:cNvPr>
          <p:cNvSpPr txBox="1">
            <a:spLocks/>
          </p:cNvSpPr>
          <p:nvPr/>
        </p:nvSpPr>
        <p:spPr>
          <a:xfrm>
            <a:off x="8170141" y="647876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8D98F66-8C19-4B33-BAEA-95C8605606D7}" type="slidenum">
              <a:rPr lang="pt-PT" smtClean="0"/>
              <a:pPr/>
              <a:t>32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8843147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CC7454-4612-4BE7-A029-6F9102157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dirty="0"/>
              <a:t>4.2 - O Modelo B-L-SM, conteúdo </a:t>
            </a:r>
            <a:r>
              <a:rPr lang="pt-PT" dirty="0" err="1"/>
              <a:t>bosônico</a:t>
            </a:r>
            <a:endParaRPr lang="pt-PT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Marcador de Posição de Conteúdo 2">
                <a:extLst>
                  <a:ext uri="{FF2B5EF4-FFF2-40B4-BE49-F238E27FC236}">
                    <a16:creationId xmlns:a16="http://schemas.microsoft.com/office/drawing/2014/main" id="{3F667C71-F8EA-4294-BAFD-D6C927864F2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endParaRPr lang="pt-PT" sz="15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pt-PT" sz="15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pt-PT" sz="15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pt-PT" sz="22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pt-PT" sz="2200" dirty="0">
                    <a:solidFill>
                      <a:schemeClr val="tx1"/>
                    </a:solidFill>
                  </a:rPr>
                  <a:t>Se o coeficiente de mistura cinética fosse nulo, tínhamos as massas totalmente independentes. Levando aos termos de massa,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PT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pt-PT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M</m:t>
                          </m:r>
                        </m:e>
                        <m:sub>
                          <m:sSup>
                            <m:sSupPr>
                              <m:ctrlPr>
                                <a:rPr lang="pt-PT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pt-PT" sz="24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Z</m:t>
                              </m:r>
                            </m:e>
                            <m:sup>
                              <m:r>
                                <a:rPr lang="pt-PT" sz="24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</m:sSub>
                      <m:r>
                        <a:rPr lang="pt-PT" sz="24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  <m:sSubSup>
                        <m:sSubSupPr>
                          <m:ctrlPr>
                            <a:rPr lang="pt-PT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pt-PT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g</m:t>
                          </m:r>
                        </m:e>
                        <m:sub>
                          <m:r>
                            <a:rPr lang="pt-PT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pt-PT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m:rPr>
                          <m:sty m:val="p"/>
                        </m:rPr>
                        <a:rPr lang="pt-PT" sz="24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pt-PT" sz="24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pt-PT" sz="24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PT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pt-PT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M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pt-PT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sub>
                      </m:sSub>
                      <m:r>
                        <a:rPr lang="pt-PT" sz="24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PT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PT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PT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m:rPr>
                          <m:sty m:val="p"/>
                        </m:rPr>
                        <a:rPr lang="pt-PT" sz="24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v</m:t>
                      </m:r>
                      <m:rad>
                        <m:radPr>
                          <m:degHide m:val="on"/>
                          <m:ctrlPr>
                            <a:rPr lang="pt-PT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pt-PT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pt-PT" sz="24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g</m:t>
                              </m:r>
                            </m:e>
                            <m:sup>
                              <m:r>
                                <a:rPr lang="pt-PT" sz="24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pt-PT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pt-PT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pt-PT" sz="24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g</m:t>
                              </m:r>
                            </m:e>
                            <m:sup>
                              <m:r>
                                <a:rPr lang="pt-PT" sz="24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′2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pt-PT" sz="2200" dirty="0">
                  <a:solidFill>
                    <a:schemeClr val="tx1"/>
                  </a:solidFill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pt-PT" sz="2200" dirty="0">
                    <a:solidFill>
                      <a:schemeClr val="tx1"/>
                    </a:solidFill>
                  </a:rPr>
                  <a:t>Devido à escala relativa dos </a:t>
                </a:r>
                <a:r>
                  <a:rPr lang="pt-PT" sz="2200" dirty="0" err="1">
                    <a:solidFill>
                      <a:schemeClr val="tx1"/>
                    </a:solidFill>
                  </a:rPr>
                  <a:t>VEVs</a:t>
                </a:r>
                <a:r>
                  <a:rPr lang="pt-PT" sz="2200" dirty="0">
                    <a:solidFill>
                      <a:schemeClr val="tx1"/>
                    </a:solidFill>
                  </a:rPr>
                  <a:t> podemos aproximar a massa do bosão exótico Z’ a estes estados desacoplados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PT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pt-PT" sz="2400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M</m:t>
                          </m:r>
                        </m:e>
                        <m:sub>
                          <m:sSup>
                            <m:sSupPr>
                              <m:ctrlPr>
                                <a:rPr lang="pt-PT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pt-PT" sz="2400" i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Z</m:t>
                              </m:r>
                            </m:e>
                            <m:sup>
                              <m:r>
                                <a:rPr lang="pt-PT" sz="2400" i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</m:sSub>
                      <m:r>
                        <a:rPr lang="pt-PT" sz="24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lang="pt-PT" sz="2400" i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sSubSup>
                        <m:sSubSupPr>
                          <m:ctrlPr>
                            <a:rPr lang="pt-PT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pt-PT" sz="2400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g</m:t>
                          </m:r>
                        </m:e>
                        <m:sub>
                          <m:r>
                            <a:rPr lang="pt-PT" sz="2400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pt-PT" sz="2400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m:rPr>
                          <m:sty m:val="p"/>
                        </m:rPr>
                        <a:rPr lang="pt-PT" sz="2400" i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oMath>
                  </m:oMathPara>
                </a14:m>
                <a:endParaRPr lang="pt-PT" sz="2400" dirty="0">
                  <a:solidFill>
                    <a:srgbClr val="FF0000"/>
                  </a:solidFill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pt-PT" sz="24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pt-PT" sz="15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pt-PT" sz="15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pt-PT" sz="15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14" name="Marcador de Posição de Conteúdo 2">
                <a:extLst>
                  <a:ext uri="{FF2B5EF4-FFF2-40B4-BE49-F238E27FC236}">
                    <a16:creationId xmlns:a16="http://schemas.microsoft.com/office/drawing/2014/main" id="{3F667C71-F8EA-4294-BAFD-D6C927864F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897" r="-1694"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etângulo 10">
                <a:extLst>
                  <a:ext uri="{FF2B5EF4-FFF2-40B4-BE49-F238E27FC236}">
                    <a16:creationId xmlns:a16="http://schemas.microsoft.com/office/drawing/2014/main" id="{AFDB228A-699C-4C72-AC7C-21E3A7110266}"/>
                  </a:ext>
                </a:extLst>
              </p:cNvPr>
              <p:cNvSpPr/>
              <p:nvPr/>
            </p:nvSpPr>
            <p:spPr>
              <a:xfrm>
                <a:off x="0" y="1457284"/>
                <a:ext cx="9144000" cy="13395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pt-PT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pt-PT" sz="2200">
                            <a:latin typeface="Cambria Math" panose="02040503050406030204" pitchFamily="18" charset="0"/>
                          </a:rPr>
                          <m:t>M</m:t>
                        </m:r>
                      </m:e>
                      <m:sub>
                        <m:r>
                          <m:rPr>
                            <m:nor/>
                          </m:rPr>
                          <a:rPr lang="pt-PT" sz="2200">
                            <a:latin typeface="Cambria Math" panose="02040503050406030204" pitchFamily="18" charset="0"/>
                          </a:rPr>
                          <m:t>Z</m:t>
                        </m:r>
                        <m:r>
                          <m:rPr>
                            <m:nor/>
                          </m:rPr>
                          <a:rPr lang="pt-PT" sz="220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pt-PT" sz="2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nor/>
                              </m:rPr>
                              <a:rPr lang="pt-PT" sz="2200"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  <m:sup>
                            <m:r>
                              <m:rPr>
                                <m:nor/>
                              </m:rPr>
                              <a:rPr lang="pt-PT" sz="220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b>
                    </m:sSub>
                    <m:r>
                      <m:rPr>
                        <m:nor/>
                      </m:rPr>
                      <a:rPr lang="pt-PT" sz="220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pt-PT" sz="22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pt-PT" sz="2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nor/>
                              </m:rPr>
                              <a:rPr lang="pt-PT" sz="2200">
                                <a:latin typeface="Cambria Math" panose="02040503050406030204" pitchFamily="18" charset="0"/>
                              </a:rPr>
                              <m:t>g</m:t>
                            </m:r>
                          </m:e>
                          <m:sup>
                            <m:r>
                              <m:rPr>
                                <m:nor/>
                              </m:rPr>
                              <a:rPr lang="pt-PT" sz="220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m:rPr>
                            <m:nor/>
                          </m:rPr>
                          <a:rPr lang="pt-PT" sz="2200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pt-PT" sz="22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nor/>
                              </m:rPr>
                              <a:rPr lang="pt-PT" sz="2200">
                                <a:latin typeface="Cambria Math" panose="02040503050406030204" pitchFamily="18" charset="0"/>
                              </a:rPr>
                              <m:t>g</m:t>
                            </m:r>
                          </m:e>
                          <m:sub>
                            <m:r>
                              <m:rPr>
                                <m:nor/>
                              </m:rPr>
                              <a:rPr lang="pt-PT" sz="220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m:rPr>
                                <m:nor/>
                              </m:rPr>
                              <a:rPr lang="pt-PT" sz="220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rad>
                    <m:r>
                      <m:rPr>
                        <m:nor/>
                      </m:rPr>
                      <a:rPr lang="pt-PT" sz="2200"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pt-PT" sz="2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pt-PT" sz="2200">
                            <a:latin typeface="Cambria Math" panose="02040503050406030204" pitchFamily="18" charset="0"/>
                          </a:rPr>
                          <m:t>v</m:t>
                        </m:r>
                      </m:num>
                      <m:den>
                        <m:r>
                          <m:rPr>
                            <m:nor/>
                          </m:rPr>
                          <a:rPr lang="pt-PT" sz="220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pt-PT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pt-PT" sz="2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nor/>
                              </m:rPr>
                              <a:rPr lang="pt-PT" sz="220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m:rPr>
                                <m:nor/>
                              </m:rPr>
                              <a:rPr lang="pt-PT" sz="220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d>
                          <m:dPr>
                            <m:ctrlPr>
                              <a:rPr lang="pt-PT" sz="2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pt-PT" sz="22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acc>
                                  <m:accPr>
                                    <m:chr m:val="̃"/>
                                    <m:ctrlPr>
                                      <a:rPr lang="pt-PT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p>
                                      <m:sSupPr>
                                        <m:ctrlPr>
                                          <a:rPr lang="pt-PT" sz="2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m:rPr>
                                            <m:nor/>
                                          </m:rPr>
                                          <a:rPr lang="pt-PT" sz="2200">
                                            <a:latin typeface="Cambria Math" panose="02040503050406030204" pitchFamily="18" charset="0"/>
                                          </a:rPr>
                                          <m:t>g</m:t>
                                        </m:r>
                                      </m:e>
                                      <m:sup>
                                        <m:r>
                                          <m:rPr>
                                            <m:nor/>
                                          </m:rPr>
                                          <a:rPr lang="pt-PT" sz="220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acc>
                                <m:r>
                                  <m:rPr>
                                    <m:nor/>
                                  </m:rPr>
                                  <a:rPr lang="pt-PT" sz="2200">
                                    <a:latin typeface="Cambria Math" panose="02040503050406030204" pitchFamily="18" charset="0"/>
                                  </a:rPr>
                                  <m:t>+16</m:t>
                                </m:r>
                                <m:sSup>
                                  <m:sSupPr>
                                    <m:ctrlPr>
                                      <a:rPr lang="pt-PT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pt-PT" sz="2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pt-PT" sz="22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m:rPr>
                                                <m:nor/>
                                              </m:rPr>
                                              <a:rPr lang="pt-PT" sz="2200">
                                                <a:latin typeface="Cambria Math" panose="02040503050406030204" pitchFamily="18" charset="0"/>
                                              </a:rPr>
                                              <m:t>x</m:t>
                                            </m:r>
                                          </m:num>
                                          <m:den>
                                            <m:r>
                                              <m:rPr>
                                                <m:nor/>
                                              </m:rPr>
                                              <a:rPr lang="pt-PT" sz="2200">
                                                <a:latin typeface="Cambria Math" panose="02040503050406030204" pitchFamily="18" charset="0"/>
                                              </a:rPr>
                                              <m:t>v</m:t>
                                            </m:r>
                                          </m:den>
                                        </m:f>
                                      </m:e>
                                    </m:d>
                                  </m:e>
                                  <m:sup>
                                    <m:r>
                                      <m:rPr>
                                        <m:nor/>
                                      </m:rPr>
                                      <a:rPr lang="pt-PT" sz="220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sSubSup>
                                  <m:sSubSupPr>
                                    <m:ctrlPr>
                                      <a:rPr lang="pt-PT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nor/>
                                      </m:rPr>
                                      <a:rPr lang="pt-PT" sz="2200">
                                        <a:latin typeface="Cambria Math" panose="02040503050406030204" pitchFamily="18" charset="0"/>
                                      </a:rPr>
                                      <m:t>g</m:t>
                                    </m:r>
                                  </m:e>
                                  <m:sub>
                                    <m:r>
                                      <m:rPr>
                                        <m:nor/>
                                      </m:rPr>
                                      <a:rPr lang="pt-PT" sz="220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m:rPr>
                                        <m:nor/>
                                      </m:rPr>
                                      <a:rPr lang="pt-PT" sz="2200">
                                        <a:latin typeface="Cambria Math" panose="02040503050406030204" pitchFamily="18" charset="0"/>
                                      </a:rPr>
                                      <m:t>′2</m:t>
                                    </m:r>
                                  </m:sup>
                                </m:sSubSup>
                              </m:num>
                              <m:den>
                                <m:sSup>
                                  <m:sSupPr>
                                    <m:ctrlPr>
                                      <a:rPr lang="pt-PT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nor/>
                                      </m:rPr>
                                      <a:rPr lang="pt-PT" sz="2200">
                                        <a:latin typeface="Cambria Math" panose="02040503050406030204" pitchFamily="18" charset="0"/>
                                      </a:rPr>
                                      <m:t>g</m:t>
                                    </m:r>
                                  </m:e>
                                  <m:sup>
                                    <m:r>
                                      <m:rPr>
                                        <m:nor/>
                                      </m:rPr>
                                      <a:rPr lang="pt-PT" sz="220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m:rPr>
                                    <m:nor/>
                                  </m:rPr>
                                  <a:rPr lang="pt-PT" sz="220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Sup>
                                  <m:sSubSupPr>
                                    <m:ctrlPr>
                                      <a:rPr lang="pt-PT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nor/>
                                      </m:rPr>
                                      <a:rPr lang="pt-PT" sz="2200">
                                        <a:latin typeface="Cambria Math" panose="02040503050406030204" pitchFamily="18" charset="0"/>
                                      </a:rPr>
                                      <m:t>g</m:t>
                                    </m:r>
                                  </m:e>
                                  <m:sub>
                                    <m:r>
                                      <m:rPr>
                                        <m:nor/>
                                      </m:rPr>
                                      <a:rPr lang="pt-PT" sz="220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m:rPr>
                                        <m:nor/>
                                      </m:rPr>
                                      <a:rPr lang="pt-PT" sz="220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den>
                            </m:f>
                            <m:r>
                              <m:rPr>
                                <m:nor/>
                              </m:rPr>
                              <a:rPr lang="pt-PT" sz="2200">
                                <a:latin typeface="Cambria Math" panose="02040503050406030204" pitchFamily="18" charset="0"/>
                              </a:rPr>
                              <m:t>+1</m:t>
                            </m:r>
                          </m:e>
                        </m:d>
                        <m:r>
                          <m:rPr>
                            <m:nor/>
                          </m:rPr>
                          <a:rPr lang="pt-PT" sz="22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∓</m:t>
                        </m:r>
                        <m:f>
                          <m:fPr>
                            <m:ctrlPr>
                              <a:rPr lang="pt-PT" sz="2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acc>
                              <m:accPr>
                                <m:chr m:val="̃"/>
                                <m:ctrlPr>
                                  <a:rPr lang="pt-PT" sz="22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nor/>
                                  </m:rPr>
                                  <a:rPr lang="pt-PT" sz="2200">
                                    <a:latin typeface="Cambria Math" panose="02040503050406030204" pitchFamily="18" charset="0"/>
                                  </a:rPr>
                                  <m:t>g</m:t>
                                </m:r>
                              </m:e>
                            </m:acc>
                          </m:num>
                          <m:den>
                            <m:func>
                              <m:funcPr>
                                <m:ctrlPr>
                                  <a:rPr lang="pt-PT" sz="22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nor/>
                                  </m:rPr>
                                  <a:rPr lang="pt-PT" sz="220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pt-PT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nor/>
                                      </m:rPr>
                                      <a:rPr lang="pt-PT" sz="220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sSup>
                                      <m:sSupPr>
                                        <m:ctrlPr>
                                          <a:rPr lang="pt-PT" sz="2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m:rPr>
                                            <m:nor/>
                                          </m:rPr>
                                          <a:rPr lang="pt-PT" sz="2200">
                                            <a:latin typeface="Cambria Math" panose="02040503050406030204" pitchFamily="18" charset="0"/>
                                          </a:rPr>
                                          <m:t>γ</m:t>
                                        </m:r>
                                      </m:e>
                                      <m:sup>
                                        <m:r>
                                          <m:rPr>
                                            <m:nor/>
                                          </m:rPr>
                                          <a:rPr lang="pt-PT" sz="2200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</m:func>
                            <m:rad>
                              <m:radPr>
                                <m:degHide m:val="on"/>
                                <m:ctrlPr>
                                  <a:rPr lang="pt-PT" sz="2200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sSup>
                                  <m:sSupPr>
                                    <m:ctrlPr>
                                      <a:rPr lang="pt-PT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nor/>
                                      </m:rPr>
                                      <a:rPr lang="pt-PT" sz="2200">
                                        <a:latin typeface="Cambria Math" panose="02040503050406030204" pitchFamily="18" charset="0"/>
                                      </a:rPr>
                                      <m:t>g</m:t>
                                    </m:r>
                                  </m:e>
                                  <m:sup>
                                    <m:r>
                                      <m:rPr>
                                        <m:nor/>
                                      </m:rPr>
                                      <a:rPr lang="pt-PT" sz="220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m:rPr>
                                    <m:nor/>
                                  </m:rPr>
                                  <a:rPr lang="pt-PT" sz="220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Sup>
                                  <m:sSubSupPr>
                                    <m:ctrlPr>
                                      <a:rPr lang="pt-PT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nor/>
                                      </m:rPr>
                                      <a:rPr lang="pt-PT" sz="2200">
                                        <a:latin typeface="Cambria Math" panose="02040503050406030204" pitchFamily="18" charset="0"/>
                                      </a:rPr>
                                      <m:t>g</m:t>
                                    </m:r>
                                  </m:e>
                                  <m:sub>
                                    <m:r>
                                      <m:rPr>
                                        <m:nor/>
                                      </m:rPr>
                                      <a:rPr lang="pt-PT" sz="220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m:rPr>
                                        <m:nor/>
                                      </m:rPr>
                                      <a:rPr lang="pt-PT" sz="220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rad>
                          </m:den>
                        </m:f>
                      </m:e>
                    </m:d>
                  </m:oMath>
                </a14:m>
                <a:r>
                  <a:rPr lang="pt-PT" sz="2200" dirty="0"/>
                  <a:t> 	</a:t>
                </a:r>
              </a:p>
            </p:txBody>
          </p:sp>
        </mc:Choice>
        <mc:Fallback>
          <p:sp>
            <p:nvSpPr>
              <p:cNvPr id="11" name="Retângulo 10">
                <a:extLst>
                  <a:ext uri="{FF2B5EF4-FFF2-40B4-BE49-F238E27FC236}">
                    <a16:creationId xmlns:a16="http://schemas.microsoft.com/office/drawing/2014/main" id="{AFDB228A-699C-4C72-AC7C-21E3A71102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457284"/>
                <a:ext cx="9144000" cy="13395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Marcador de Posição da Data 3">
            <a:extLst>
              <a:ext uri="{FF2B5EF4-FFF2-40B4-BE49-F238E27FC236}">
                <a16:creationId xmlns:a16="http://schemas.microsoft.com/office/drawing/2014/main" id="{69560929-2E95-49CB-98CB-FC6E4049CF7D}"/>
              </a:ext>
            </a:extLst>
          </p:cNvPr>
          <p:cNvSpPr txBox="1">
            <a:spLocks/>
          </p:cNvSpPr>
          <p:nvPr/>
        </p:nvSpPr>
        <p:spPr>
          <a:xfrm>
            <a:off x="1" y="6501061"/>
            <a:ext cx="17068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/>
              <a:t>31/07/2018</a:t>
            </a:r>
            <a:endParaRPr lang="pt-PT" dirty="0"/>
          </a:p>
        </p:txBody>
      </p:sp>
      <p:sp>
        <p:nvSpPr>
          <p:cNvPr id="9" name="Marcador de Posição do Rodapé 4">
            <a:extLst>
              <a:ext uri="{FF2B5EF4-FFF2-40B4-BE49-F238E27FC236}">
                <a16:creationId xmlns:a16="http://schemas.microsoft.com/office/drawing/2014/main" id="{9FE045D3-AA25-4DD4-A8A4-79F7FEF3B848}"/>
              </a:ext>
            </a:extLst>
          </p:cNvPr>
          <p:cNvSpPr txBox="1">
            <a:spLocks/>
          </p:cNvSpPr>
          <p:nvPr/>
        </p:nvSpPr>
        <p:spPr>
          <a:xfrm>
            <a:off x="1706881" y="6501060"/>
            <a:ext cx="57403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900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Phenomenology of the minimal B - L extension of the Standard Model</a:t>
            </a:r>
            <a:endParaRPr lang="pt-PT" dirty="0"/>
          </a:p>
        </p:txBody>
      </p:sp>
      <p:sp>
        <p:nvSpPr>
          <p:cNvPr id="10" name="Marcador de Posição do Número do Diapositivo 5">
            <a:extLst>
              <a:ext uri="{FF2B5EF4-FFF2-40B4-BE49-F238E27FC236}">
                <a16:creationId xmlns:a16="http://schemas.microsoft.com/office/drawing/2014/main" id="{E6B00C28-1166-4FC1-A1FE-936DCF77B7D3}"/>
              </a:ext>
            </a:extLst>
          </p:cNvPr>
          <p:cNvSpPr txBox="1">
            <a:spLocks/>
          </p:cNvSpPr>
          <p:nvPr/>
        </p:nvSpPr>
        <p:spPr>
          <a:xfrm>
            <a:off x="8170141" y="647876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8D98F66-8C19-4B33-BAEA-95C8605606D7}" type="slidenum">
              <a:rPr lang="pt-PT" smtClean="0"/>
              <a:pPr/>
              <a:t>33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4046649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CC7454-4612-4BE7-A029-6F9102157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dirty="0"/>
              <a:t>4.3 - Neutrinos direitos no modelo B-L-SM </a:t>
            </a:r>
          </a:p>
        </p:txBody>
      </p:sp>
      <p:sp>
        <p:nvSpPr>
          <p:cNvPr id="14" name="Marcador de Posição de Conteúdo 2">
            <a:extLst>
              <a:ext uri="{FF2B5EF4-FFF2-40B4-BE49-F238E27FC236}">
                <a16:creationId xmlns:a16="http://schemas.microsoft.com/office/drawing/2014/main" id="{3FA24BF9-2106-4175-9C9E-62F6C83A47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pt-PT" sz="2200" dirty="0"/>
              <a:t>No modelo B-L-SM o sector de </a:t>
            </a:r>
            <a:r>
              <a:rPr lang="pt-PT" sz="2200" dirty="0" err="1"/>
              <a:t>Yukawa</a:t>
            </a:r>
            <a:r>
              <a:rPr lang="pt-PT" sz="2200" dirty="0"/>
              <a:t> inclui os seguintes termos adicionais em relação ao modelo padrão,</a:t>
            </a:r>
          </a:p>
          <a:p>
            <a:pPr marL="0" indent="0">
              <a:buNone/>
            </a:pPr>
            <a:endParaRPr lang="pt-PT" sz="2200" dirty="0"/>
          </a:p>
          <a:p>
            <a:pPr marL="0" indent="0">
              <a:buNone/>
            </a:pPr>
            <a:endParaRPr lang="pt-PT" sz="22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tângulo 2">
                <a:extLst>
                  <a:ext uri="{FF2B5EF4-FFF2-40B4-BE49-F238E27FC236}">
                    <a16:creationId xmlns:a16="http://schemas.microsoft.com/office/drawing/2014/main" id="{DB08E175-CA1F-45E7-81C6-268698A4234D}"/>
                  </a:ext>
                </a:extLst>
              </p:cNvPr>
              <p:cNvSpPr/>
              <p:nvPr/>
            </p:nvSpPr>
            <p:spPr>
              <a:xfrm>
                <a:off x="1655881" y="2041124"/>
                <a:ext cx="5832238" cy="6585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PT" sz="2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2600" i="1">
                              <a:latin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sSub>
                            <m:sSubPr>
                              <m:ctrlPr>
                                <a:rPr lang="pt-PT" sz="2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PT" sz="2600" i="1">
                                  <a:latin typeface="Cambria Math" panose="02040503050406030204" pitchFamily="18" charset="0"/>
                                </a:rPr>
                                <m:t>𝒴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pt-PT" sz="2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PT" sz="2600" i="1">
                                      <a:latin typeface="Cambria Math" panose="02040503050406030204" pitchFamily="18" charset="0"/>
                                    </a:rPr>
                                    <m:t>𝜈</m:t>
                                  </m:r>
                                </m:e>
                                <m:sub>
                                  <m:r>
                                    <a:rPr lang="pt-PT" sz="26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</m:sub>
                          </m:sSub>
                        </m:sub>
                      </m:sSub>
                      <m:r>
                        <a:rPr lang="pt-PT" sz="2600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pt-PT" sz="2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PT" sz="26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pt-PT" sz="26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pt-PT" sz="2600">
                              <a:latin typeface="Cambria Math" panose="02040503050406030204" pitchFamily="18" charset="0"/>
                            </a:rPr>
                            <m:t>ν</m:t>
                          </m:r>
                        </m:sup>
                      </m:sSubSup>
                      <m:r>
                        <a:rPr lang="pt-PT" sz="2600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pt-PT" sz="2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bar>
                            <m:barPr>
                              <m:pos m:val="top"/>
                              <m:ctrlPr>
                                <a:rPr lang="pt-PT" sz="2600" i="1"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pt-PT" sz="26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</m:bar>
                        </m:e>
                        <m:sub>
                          <m:r>
                            <a:rPr lang="pt-PT" sz="26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pt-PT" sz="2600" i="1"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pt-PT" sz="2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pt-PT" sz="2600">
                              <a:latin typeface="Cambria Math" panose="02040503050406030204" pitchFamily="18" charset="0"/>
                            </a:rPr>
                            <m:t>ν</m:t>
                          </m:r>
                        </m:e>
                        <m:sub>
                          <m:r>
                            <a:rPr lang="pt-PT" sz="2600" i="1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  <m:sup>
                          <m:r>
                            <a:rPr lang="pt-PT" sz="2600" i="1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bSup>
                      <m:r>
                        <a:rPr lang="pt-PT" sz="2600" i="1">
                          <a:latin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̃"/>
                          <m:ctrlPr>
                            <a:rPr lang="pt-PT" sz="2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PT" sz="2600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acc>
                      <m:r>
                        <a:rPr lang="pt-PT" sz="2600" i="1">
                          <a:latin typeface="Cambria Math" panose="02040503050406030204" pitchFamily="18" charset="0"/>
                        </a:rPr>
                        <m:t> − </m:t>
                      </m:r>
                      <m:sSubSup>
                        <m:sSubSupPr>
                          <m:ctrlPr>
                            <a:rPr lang="pt-PT" sz="2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PT" sz="26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pt-PT" sz="26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pt-PT" sz="2600" i="1"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</m:sSubSup>
                      <m:bar>
                        <m:barPr>
                          <m:pos m:val="top"/>
                          <m:ctrlPr>
                            <a:rPr lang="pt-PT" sz="2600" i="1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sSubSup>
                            <m:sSubSupPr>
                              <m:ctrlPr>
                                <a:rPr lang="pt-PT" sz="2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PT" sz="2600" i="1"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</m:e>
                            <m:sub>
                              <m:r>
                                <a:rPr lang="pt-PT" sz="26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sub>
                            <m:sup>
                              <m:r>
                                <a:rPr lang="pt-PT" sz="26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p>
                          </m:sSubSup>
                        </m:e>
                      </m:bar>
                      <m:sSubSup>
                        <m:sSubSupPr>
                          <m:ctrlPr>
                            <a:rPr lang="pt-PT" sz="2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PT" sz="26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pt-PT" sz="2600" i="1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  <m:sup>
                          <m:r>
                            <a:rPr lang="pt-PT" sz="2600" i="1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bSup>
                      <m:r>
                        <a:rPr lang="pt-PT" sz="260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pt-PT" sz="2600">
                          <a:latin typeface="Cambria Math" panose="02040503050406030204" pitchFamily="18" charset="0"/>
                        </a:rPr>
                        <m:t>χ</m:t>
                      </m:r>
                      <m:r>
                        <a:rPr lang="pt-PT" sz="2600" i="1">
                          <a:latin typeface="Cambria Math" panose="02040503050406030204" pitchFamily="18" charset="0"/>
                        </a:rPr>
                        <m:t> + </m:t>
                      </m:r>
                      <m:r>
                        <a:rPr lang="pt-PT" sz="2600" i="1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pt-PT" sz="2600" i="1">
                          <a:latin typeface="Cambria Math" panose="02040503050406030204" pitchFamily="18" charset="0"/>
                        </a:rPr>
                        <m:t>. </m:t>
                      </m:r>
                      <m:r>
                        <a:rPr lang="pt-PT" sz="2600" i="1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pt-PT" sz="2600" i="1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pt-PT" sz="2600" dirty="0"/>
              </a:p>
            </p:txBody>
          </p:sp>
        </mc:Choice>
        <mc:Fallback xmlns="">
          <p:sp>
            <p:nvSpPr>
              <p:cNvPr id="3" name="Retângulo 2">
                <a:extLst>
                  <a:ext uri="{FF2B5EF4-FFF2-40B4-BE49-F238E27FC236}">
                    <a16:creationId xmlns:a16="http://schemas.microsoft.com/office/drawing/2014/main" id="{DB08E175-CA1F-45E7-81C6-268698A423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5881" y="2041124"/>
                <a:ext cx="5832238" cy="65857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Marcador de Posição da Data 3">
            <a:extLst>
              <a:ext uri="{FF2B5EF4-FFF2-40B4-BE49-F238E27FC236}">
                <a16:creationId xmlns:a16="http://schemas.microsoft.com/office/drawing/2014/main" id="{89EAF9F4-D606-4F2E-861C-20960D013114}"/>
              </a:ext>
            </a:extLst>
          </p:cNvPr>
          <p:cNvSpPr txBox="1">
            <a:spLocks/>
          </p:cNvSpPr>
          <p:nvPr/>
        </p:nvSpPr>
        <p:spPr>
          <a:xfrm>
            <a:off x="1" y="6501061"/>
            <a:ext cx="17068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/>
              <a:t>31/07/2018</a:t>
            </a:r>
            <a:endParaRPr lang="pt-PT" dirty="0"/>
          </a:p>
        </p:txBody>
      </p:sp>
      <p:sp>
        <p:nvSpPr>
          <p:cNvPr id="9" name="Marcador de Posição do Rodapé 4">
            <a:extLst>
              <a:ext uri="{FF2B5EF4-FFF2-40B4-BE49-F238E27FC236}">
                <a16:creationId xmlns:a16="http://schemas.microsoft.com/office/drawing/2014/main" id="{660786D7-8C9C-424E-BDA6-E8E78789B2C3}"/>
              </a:ext>
            </a:extLst>
          </p:cNvPr>
          <p:cNvSpPr txBox="1">
            <a:spLocks/>
          </p:cNvSpPr>
          <p:nvPr/>
        </p:nvSpPr>
        <p:spPr>
          <a:xfrm>
            <a:off x="1706881" y="6501060"/>
            <a:ext cx="57403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900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Phenomenology of the minimal B - L extension of the Standard Model</a:t>
            </a:r>
            <a:endParaRPr lang="pt-PT" dirty="0"/>
          </a:p>
        </p:txBody>
      </p:sp>
      <p:sp>
        <p:nvSpPr>
          <p:cNvPr id="10" name="Marcador de Posição do Número do Diapositivo 5">
            <a:extLst>
              <a:ext uri="{FF2B5EF4-FFF2-40B4-BE49-F238E27FC236}">
                <a16:creationId xmlns:a16="http://schemas.microsoft.com/office/drawing/2014/main" id="{6D612BA0-8062-4EBB-BF81-739B427F1100}"/>
              </a:ext>
            </a:extLst>
          </p:cNvPr>
          <p:cNvSpPr txBox="1">
            <a:spLocks/>
          </p:cNvSpPr>
          <p:nvPr/>
        </p:nvSpPr>
        <p:spPr>
          <a:xfrm>
            <a:off x="8170141" y="647876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8D98F66-8C19-4B33-BAEA-95C8605606D7}" type="slidenum">
              <a:rPr lang="pt-PT" smtClean="0"/>
              <a:pPr/>
              <a:t>34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8880456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CC7454-4612-4BE7-A029-6F9102157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dirty="0"/>
              <a:t>4.3 - Neutrinos direitos no modelo B-L-SM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Marcador de Posição de Conteúdo 2">
                <a:extLst>
                  <a:ext uri="{FF2B5EF4-FFF2-40B4-BE49-F238E27FC236}">
                    <a16:creationId xmlns:a16="http://schemas.microsoft.com/office/drawing/2014/main" id="{3FA24BF9-2106-4175-9C9E-62F6C83A473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pt-PT" sz="2200" dirty="0"/>
                  <a:t>No modelo B-L-SM o sector de </a:t>
                </a:r>
                <a:r>
                  <a:rPr lang="pt-PT" sz="2200" dirty="0" err="1"/>
                  <a:t>Yukawa</a:t>
                </a:r>
                <a:r>
                  <a:rPr lang="pt-PT" sz="2200" dirty="0"/>
                  <a:t> inclui os seguintes termos adicionais em relação ao modelo padrão,</a:t>
                </a:r>
              </a:p>
              <a:p>
                <a:pPr marL="0" indent="0">
                  <a:buNone/>
                </a:pPr>
                <a:endParaRPr lang="pt-PT" sz="2200" dirty="0"/>
              </a:p>
              <a:p>
                <a:pPr marL="0" indent="0">
                  <a:buNone/>
                </a:pPr>
                <a:endParaRPr lang="pt-PT" sz="22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pt-PT" sz="2200" dirty="0">
                    <a:solidFill>
                      <a:schemeClr val="tx1"/>
                    </a:solidFill>
                  </a:rPr>
                  <a:t>Devido aos </a:t>
                </a:r>
                <a:r>
                  <a:rPr lang="pt-PT" sz="2200" dirty="0" err="1">
                    <a:solidFill>
                      <a:schemeClr val="tx1"/>
                    </a:solidFill>
                  </a:rPr>
                  <a:t>VEV’s</a:t>
                </a:r>
                <a:r>
                  <a:rPr lang="pt-PT" sz="2200" dirty="0">
                    <a:solidFill>
                      <a:schemeClr val="tx1"/>
                    </a:solidFill>
                  </a:rPr>
                  <a:t> de ambos os campos existe a geração de massa para os novos neutrinos direitos e esquerdos através do mecanismo </a:t>
                </a:r>
                <a:r>
                  <a:rPr lang="pt-PT" sz="2200" dirty="0" err="1">
                    <a:solidFill>
                      <a:schemeClr val="tx1"/>
                    </a:solidFill>
                  </a:rPr>
                  <a:t>see</a:t>
                </a:r>
                <a:r>
                  <a:rPr lang="pt-PT" sz="2200" dirty="0" err="1"/>
                  <a:t>-saw</a:t>
                </a:r>
                <a:r>
                  <a:rPr lang="pt-PT" sz="2200" dirty="0"/>
                  <a:t>,</a:t>
                </a:r>
                <a:endParaRPr lang="pt-PT" sz="22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pt-PT" sz="22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pt-PT" sz="2200" dirty="0">
                    <a:solidFill>
                      <a:schemeClr val="tx1"/>
                    </a:solidFill>
                  </a:rPr>
                  <a:t> </a:t>
                </a:r>
              </a:p>
              <a:p>
                <a:pPr marL="0" indent="0">
                  <a:buNone/>
                </a:pPr>
                <a:r>
                  <a:rPr lang="pt-PT" sz="2200" dirty="0">
                    <a:solidFill>
                      <a:schemeClr val="tx1"/>
                    </a:solidFill>
                  </a:rPr>
                  <a:t>Onde </a:t>
                </a:r>
                <a14:m>
                  <m:oMath xmlns:m="http://schemas.openxmlformats.org/officeDocument/2006/math">
                    <m:r>
                      <a:rPr lang="pt-PT" sz="2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pt-PT" sz="2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rad>
                    <m:sSup>
                      <m:sSupPr>
                        <m:ctrlP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sup>
                    </m:sSup>
                    <m:r>
                      <a:rPr lang="pt-PT" sz="2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pt-PT" sz="2200" dirty="0">
                    <a:solidFill>
                      <a:schemeClr val="tx1"/>
                    </a:solidFill>
                  </a:rPr>
                  <a:t> 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r>
                      <a:rPr lang="pt-PT" sz="2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pt-PT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PT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pt-PT" sz="22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ν</m:t>
                            </m:r>
                          </m:sup>
                        </m:sSup>
                      </m:num>
                      <m:den>
                        <m:rad>
                          <m:radPr>
                            <m:degHide m:val="on"/>
                            <m:ctrlPr>
                              <a:rPr lang="pt-PT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pt-PT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pt-PT" sz="2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pt-PT" sz="2200" dirty="0">
                    <a:solidFill>
                      <a:schemeClr val="tx1"/>
                    </a:solidFill>
                  </a:rPr>
                  <a:t>.</a:t>
                </a:r>
              </a:p>
            </p:txBody>
          </p:sp>
        </mc:Choice>
        <mc:Fallback>
          <p:sp>
            <p:nvSpPr>
              <p:cNvPr id="14" name="Marcador de Posição de Conteúdo 2">
                <a:extLst>
                  <a:ext uri="{FF2B5EF4-FFF2-40B4-BE49-F238E27FC236}">
                    <a16:creationId xmlns:a16="http://schemas.microsoft.com/office/drawing/2014/main" id="{3FA24BF9-2106-4175-9C9E-62F6C83A473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897" t="-1568" r="-2439"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tângulo 2">
                <a:extLst>
                  <a:ext uri="{FF2B5EF4-FFF2-40B4-BE49-F238E27FC236}">
                    <a16:creationId xmlns:a16="http://schemas.microsoft.com/office/drawing/2014/main" id="{DB08E175-CA1F-45E7-81C6-268698A4234D}"/>
                  </a:ext>
                </a:extLst>
              </p:cNvPr>
              <p:cNvSpPr/>
              <p:nvPr/>
            </p:nvSpPr>
            <p:spPr>
              <a:xfrm>
                <a:off x="1655881" y="2041124"/>
                <a:ext cx="5832238" cy="6585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PT" sz="2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2600" i="1">
                              <a:latin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sSub>
                            <m:sSubPr>
                              <m:ctrlPr>
                                <a:rPr lang="pt-PT" sz="2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PT" sz="2600" i="1">
                                  <a:latin typeface="Cambria Math" panose="02040503050406030204" pitchFamily="18" charset="0"/>
                                </a:rPr>
                                <m:t>𝒴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pt-PT" sz="2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PT" sz="2600" i="1">
                                      <a:latin typeface="Cambria Math" panose="02040503050406030204" pitchFamily="18" charset="0"/>
                                    </a:rPr>
                                    <m:t>𝜈</m:t>
                                  </m:r>
                                </m:e>
                                <m:sub>
                                  <m:r>
                                    <a:rPr lang="pt-PT" sz="26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</m:sub>
                          </m:sSub>
                        </m:sub>
                      </m:sSub>
                      <m:r>
                        <a:rPr lang="pt-PT" sz="2600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pt-PT" sz="2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PT" sz="26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pt-PT" sz="26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pt-PT" sz="2600">
                              <a:latin typeface="Cambria Math" panose="02040503050406030204" pitchFamily="18" charset="0"/>
                            </a:rPr>
                            <m:t>ν</m:t>
                          </m:r>
                        </m:sup>
                      </m:sSubSup>
                      <m:r>
                        <a:rPr lang="pt-PT" sz="2600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pt-PT" sz="2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bar>
                            <m:barPr>
                              <m:pos m:val="top"/>
                              <m:ctrlPr>
                                <a:rPr lang="pt-PT" sz="2600" i="1"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pt-PT" sz="26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</m:bar>
                        </m:e>
                        <m:sub>
                          <m:r>
                            <a:rPr lang="pt-PT" sz="26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pt-PT" sz="2600" i="1"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pt-PT" sz="2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pt-PT" sz="2600">
                              <a:latin typeface="Cambria Math" panose="02040503050406030204" pitchFamily="18" charset="0"/>
                            </a:rPr>
                            <m:t>ν</m:t>
                          </m:r>
                        </m:e>
                        <m:sub>
                          <m:r>
                            <a:rPr lang="pt-PT" sz="2600" i="1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  <m:sup>
                          <m:r>
                            <a:rPr lang="pt-PT" sz="2600" i="1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bSup>
                      <m:r>
                        <a:rPr lang="pt-PT" sz="2600" i="1">
                          <a:latin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̃"/>
                          <m:ctrlPr>
                            <a:rPr lang="pt-PT" sz="2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PT" sz="2600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acc>
                      <m:r>
                        <a:rPr lang="pt-PT" sz="2600" i="1">
                          <a:latin typeface="Cambria Math" panose="02040503050406030204" pitchFamily="18" charset="0"/>
                        </a:rPr>
                        <m:t> − </m:t>
                      </m:r>
                      <m:sSubSup>
                        <m:sSubSupPr>
                          <m:ctrlPr>
                            <a:rPr lang="pt-PT" sz="2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PT" sz="26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pt-PT" sz="26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pt-PT" sz="2600" i="1"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</m:sSubSup>
                      <m:bar>
                        <m:barPr>
                          <m:pos m:val="top"/>
                          <m:ctrlPr>
                            <a:rPr lang="pt-PT" sz="2600" i="1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sSubSup>
                            <m:sSubSupPr>
                              <m:ctrlPr>
                                <a:rPr lang="pt-PT" sz="2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PT" sz="2600" i="1"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</m:e>
                            <m:sub>
                              <m:r>
                                <a:rPr lang="pt-PT" sz="26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sub>
                            <m:sup>
                              <m:r>
                                <a:rPr lang="pt-PT" sz="26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p>
                          </m:sSubSup>
                        </m:e>
                      </m:bar>
                      <m:sSubSup>
                        <m:sSubSupPr>
                          <m:ctrlPr>
                            <a:rPr lang="pt-PT" sz="2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PT" sz="26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pt-PT" sz="2600" i="1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  <m:sup>
                          <m:r>
                            <a:rPr lang="pt-PT" sz="2600" i="1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bSup>
                      <m:r>
                        <a:rPr lang="pt-PT" sz="260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pt-PT" sz="2600">
                          <a:latin typeface="Cambria Math" panose="02040503050406030204" pitchFamily="18" charset="0"/>
                        </a:rPr>
                        <m:t>χ</m:t>
                      </m:r>
                      <m:r>
                        <a:rPr lang="pt-PT" sz="2600" i="1">
                          <a:latin typeface="Cambria Math" panose="02040503050406030204" pitchFamily="18" charset="0"/>
                        </a:rPr>
                        <m:t> + </m:t>
                      </m:r>
                      <m:r>
                        <a:rPr lang="pt-PT" sz="2600" i="1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pt-PT" sz="2600" i="1">
                          <a:latin typeface="Cambria Math" panose="02040503050406030204" pitchFamily="18" charset="0"/>
                        </a:rPr>
                        <m:t>. </m:t>
                      </m:r>
                      <m:r>
                        <a:rPr lang="pt-PT" sz="2600" i="1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pt-PT" sz="2600" i="1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pt-PT" sz="2600" dirty="0"/>
              </a:p>
            </p:txBody>
          </p:sp>
        </mc:Choice>
        <mc:Fallback xmlns="">
          <p:sp>
            <p:nvSpPr>
              <p:cNvPr id="3" name="Retângulo 2">
                <a:extLst>
                  <a:ext uri="{FF2B5EF4-FFF2-40B4-BE49-F238E27FC236}">
                    <a16:creationId xmlns:a16="http://schemas.microsoft.com/office/drawing/2014/main" id="{DB08E175-CA1F-45E7-81C6-268698A423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5881" y="2041124"/>
                <a:ext cx="5832238" cy="65857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tângulo 9">
                <a:extLst>
                  <a:ext uri="{FF2B5EF4-FFF2-40B4-BE49-F238E27FC236}">
                    <a16:creationId xmlns:a16="http://schemas.microsoft.com/office/drawing/2014/main" id="{CAEBBEAF-2658-4E86-9563-EC7ED1A9BEB3}"/>
                  </a:ext>
                </a:extLst>
              </p:cNvPr>
              <p:cNvSpPr/>
              <p:nvPr/>
            </p:nvSpPr>
            <p:spPr>
              <a:xfrm>
                <a:off x="-1" y="3466422"/>
                <a:ext cx="9143999" cy="126836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endParaRPr lang="pt-PT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PT" sz="2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2600" i="1">
                              <a:latin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sSub>
                            <m:sSubPr>
                              <m:ctrlPr>
                                <a:rPr lang="pt-PT" sz="2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PT" sz="2600" i="1">
                                  <a:latin typeface="Cambria Math" panose="02040503050406030204" pitchFamily="18" charset="0"/>
                                </a:rPr>
                                <m:t>𝒴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pt-PT" sz="2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PT" sz="2600" i="1">
                                      <a:latin typeface="Cambria Math" panose="02040503050406030204" pitchFamily="18" charset="0"/>
                                    </a:rPr>
                                    <m:t>𝜈</m:t>
                                  </m:r>
                                </m:e>
                                <m:sub>
                                  <m:r>
                                    <a:rPr lang="pt-PT" sz="26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</m:sub>
                          </m:sSub>
                        </m:sub>
                      </m:sSub>
                      <m:r>
                        <a:rPr lang="pt-PT" sz="260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pt-PT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pt-PT" sz="2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pt-PT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pt-PT" sz="2600">
                                        <a:latin typeface="Cambria Math" panose="02040503050406030204" pitchFamily="18" charset="0"/>
                                      </a:rPr>
                                      <m:t>ν</m:t>
                                    </m:r>
                                  </m:e>
                                  <m:sub>
                                    <m:r>
                                      <a:rPr lang="pt-PT" sz="2600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pt-PT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pt-PT" sz="2600">
                                        <a:latin typeface="Cambria Math" panose="02040503050406030204" pitchFamily="18" charset="0"/>
                                      </a:rPr>
                                      <m:t>ν</m:t>
                                    </m:r>
                                  </m:e>
                                  <m:sub>
                                    <m:r>
                                      <a:rPr lang="pt-PT" sz="2600" i="1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pt-PT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pt-PT" sz="2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pt-PT" sz="26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pt-PT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PT" sz="2600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pt-PT" sz="2600" i="1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PT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PT" sz="2600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pt-PT" sz="2600" i="1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pt-PT" sz="2600" i="1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pt-PT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PT" sz="26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bar>
                                  <m:barPr>
                                    <m:pos m:val="top"/>
                                    <m:ctrlPr>
                                      <a:rPr lang="pt-PT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barPr>
                                  <m:e>
                                    <m:sSub>
                                      <m:sSubPr>
                                        <m:ctrlPr>
                                          <a:rPr lang="pt-PT" sz="2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PT" sz="2600" b="0" i="1" smtClean="0">
                                            <a:latin typeface="Cambria Math" panose="02040503050406030204" pitchFamily="18" charset="0"/>
                                          </a:rPr>
                                          <m:t>𝜈</m:t>
                                        </m:r>
                                      </m:e>
                                      <m:sub>
                                        <m:r>
                                          <a:rPr lang="pt-PT" sz="2600" b="0" i="1" smtClean="0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sub>
                                    </m:sSub>
                                  </m:e>
                                </m:bar>
                              </m:e>
                            </m:mr>
                            <m:mr>
                              <m:e>
                                <m:bar>
                                  <m:barPr>
                                    <m:pos m:val="top"/>
                                    <m:ctrlPr>
                                      <a:rPr lang="pt-PT" sz="2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barPr>
                                  <m:e>
                                    <m:sSub>
                                      <m:sSubPr>
                                        <m:ctrlPr>
                                          <a:rPr lang="pt-PT" sz="2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PT" sz="2600" b="0" i="1" smtClean="0">
                                            <a:latin typeface="Cambria Math" panose="02040503050406030204" pitchFamily="18" charset="0"/>
                                          </a:rPr>
                                          <m:t>𝜈</m:t>
                                        </m:r>
                                      </m:e>
                                      <m:sub>
                                        <m:r>
                                          <a:rPr lang="pt-PT" sz="2600" b="0" i="1" smtClean="0">
                                            <a:latin typeface="Cambria Math" panose="02040503050406030204" pitchFamily="18" charset="0"/>
                                          </a:rPr>
                                          <m:t>𝑅</m:t>
                                        </m:r>
                                      </m:sub>
                                    </m:sSub>
                                  </m:e>
                                </m:ba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pt-PT" sz="2600" dirty="0"/>
              </a:p>
            </p:txBody>
          </p:sp>
        </mc:Choice>
        <mc:Fallback xmlns="">
          <p:sp>
            <p:nvSpPr>
              <p:cNvPr id="10" name="Retângulo 9">
                <a:extLst>
                  <a:ext uri="{FF2B5EF4-FFF2-40B4-BE49-F238E27FC236}">
                    <a16:creationId xmlns:a16="http://schemas.microsoft.com/office/drawing/2014/main" id="{CAEBBEAF-2658-4E86-9563-EC7ED1A9BE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" y="3466422"/>
                <a:ext cx="9143999" cy="126836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Marcador de Posição da Data 3">
            <a:extLst>
              <a:ext uri="{FF2B5EF4-FFF2-40B4-BE49-F238E27FC236}">
                <a16:creationId xmlns:a16="http://schemas.microsoft.com/office/drawing/2014/main" id="{CA62A684-6DD2-4353-8F33-42315FF8C269}"/>
              </a:ext>
            </a:extLst>
          </p:cNvPr>
          <p:cNvSpPr txBox="1">
            <a:spLocks/>
          </p:cNvSpPr>
          <p:nvPr/>
        </p:nvSpPr>
        <p:spPr>
          <a:xfrm>
            <a:off x="1" y="6501061"/>
            <a:ext cx="17068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/>
              <a:t>31/07/2018</a:t>
            </a:r>
            <a:endParaRPr lang="pt-PT" dirty="0"/>
          </a:p>
        </p:txBody>
      </p:sp>
      <p:sp>
        <p:nvSpPr>
          <p:cNvPr id="11" name="Marcador de Posição do Rodapé 4">
            <a:extLst>
              <a:ext uri="{FF2B5EF4-FFF2-40B4-BE49-F238E27FC236}">
                <a16:creationId xmlns:a16="http://schemas.microsoft.com/office/drawing/2014/main" id="{5B4D2549-9DAE-428A-8F47-E975169F586E}"/>
              </a:ext>
            </a:extLst>
          </p:cNvPr>
          <p:cNvSpPr txBox="1">
            <a:spLocks/>
          </p:cNvSpPr>
          <p:nvPr/>
        </p:nvSpPr>
        <p:spPr>
          <a:xfrm>
            <a:off x="1706881" y="6501060"/>
            <a:ext cx="57403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900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Phenomenology of the minimal B - L extension of the Standard Model</a:t>
            </a:r>
            <a:endParaRPr lang="pt-PT" dirty="0"/>
          </a:p>
        </p:txBody>
      </p:sp>
      <p:sp>
        <p:nvSpPr>
          <p:cNvPr id="12" name="Marcador de Posição do Número do Diapositivo 5">
            <a:extLst>
              <a:ext uri="{FF2B5EF4-FFF2-40B4-BE49-F238E27FC236}">
                <a16:creationId xmlns:a16="http://schemas.microsoft.com/office/drawing/2014/main" id="{4D314B90-C1F6-4620-A235-5C804358A5BB}"/>
              </a:ext>
            </a:extLst>
          </p:cNvPr>
          <p:cNvSpPr txBox="1">
            <a:spLocks/>
          </p:cNvSpPr>
          <p:nvPr/>
        </p:nvSpPr>
        <p:spPr>
          <a:xfrm>
            <a:off x="8170141" y="647876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8D98F66-8C19-4B33-BAEA-95C8605606D7}" type="slidenum">
              <a:rPr lang="pt-PT" smtClean="0"/>
              <a:pPr/>
              <a:t>35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98154540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CC7454-4612-4BE7-A029-6F9102157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dirty="0"/>
              <a:t>4.3 - Neutrinos direitos no modelo B-L-SM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Marcador de Posição de Conteúdo 2">
                <a:extLst>
                  <a:ext uri="{FF2B5EF4-FFF2-40B4-BE49-F238E27FC236}">
                    <a16:creationId xmlns:a16="http://schemas.microsoft.com/office/drawing/2014/main" id="{3FA24BF9-2106-4175-9C9E-62F6C83A473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pt-PT" sz="2200" dirty="0"/>
                  <a:t>No modelo B-L-SM o sector de </a:t>
                </a:r>
                <a:r>
                  <a:rPr lang="pt-PT" sz="2200" dirty="0" err="1"/>
                  <a:t>Yukawa</a:t>
                </a:r>
                <a:r>
                  <a:rPr lang="pt-PT" sz="2200" dirty="0"/>
                  <a:t> inclui os seguintes termos adicionais em relação ao modelo padrão,</a:t>
                </a:r>
              </a:p>
              <a:p>
                <a:pPr marL="0" indent="0">
                  <a:buNone/>
                </a:pPr>
                <a:endParaRPr lang="pt-PT" sz="2200" dirty="0"/>
              </a:p>
              <a:p>
                <a:pPr marL="0" indent="0">
                  <a:buNone/>
                </a:pPr>
                <a:endParaRPr lang="pt-PT" sz="22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pt-PT" sz="2200" dirty="0">
                    <a:solidFill>
                      <a:schemeClr val="tx1"/>
                    </a:solidFill>
                  </a:rPr>
                  <a:t>Devido aos </a:t>
                </a:r>
                <a:r>
                  <a:rPr lang="pt-PT" sz="2200" dirty="0" err="1">
                    <a:solidFill>
                      <a:schemeClr val="tx1"/>
                    </a:solidFill>
                  </a:rPr>
                  <a:t>VEV’s</a:t>
                </a:r>
                <a:r>
                  <a:rPr lang="pt-PT" sz="2200" dirty="0">
                    <a:solidFill>
                      <a:schemeClr val="tx1"/>
                    </a:solidFill>
                  </a:rPr>
                  <a:t> de ambos os campos existe a geração de massa para os novos neutrinos direitos e esquerdos através do mecanismo </a:t>
                </a:r>
                <a:r>
                  <a:rPr lang="pt-PT" sz="2200" dirty="0" err="1">
                    <a:solidFill>
                      <a:schemeClr val="tx1"/>
                    </a:solidFill>
                  </a:rPr>
                  <a:t>see</a:t>
                </a:r>
                <a:r>
                  <a:rPr lang="pt-PT" sz="2200" dirty="0" err="1"/>
                  <a:t>-saw</a:t>
                </a:r>
                <a:r>
                  <a:rPr lang="pt-PT" sz="2200" dirty="0"/>
                  <a:t>,</a:t>
                </a:r>
                <a:endParaRPr lang="pt-PT" sz="22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pt-PT" sz="22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pt-PT" sz="2200" dirty="0">
                    <a:solidFill>
                      <a:schemeClr val="tx1"/>
                    </a:solidFill>
                  </a:rPr>
                  <a:t> </a:t>
                </a:r>
              </a:p>
              <a:p>
                <a:pPr marL="0" indent="0">
                  <a:buNone/>
                </a:pPr>
                <a:r>
                  <a:rPr lang="pt-PT" sz="2200" dirty="0">
                    <a:solidFill>
                      <a:schemeClr val="tx1"/>
                    </a:solidFill>
                  </a:rPr>
                  <a:t>Onde </a:t>
                </a:r>
                <a14:m>
                  <m:oMath xmlns:m="http://schemas.openxmlformats.org/officeDocument/2006/math">
                    <m:r>
                      <a:rPr lang="pt-PT" sz="2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pt-PT" sz="2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rad>
                    <m:sSup>
                      <m:sSupPr>
                        <m:ctrlP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sup>
                    </m:sSup>
                    <m:r>
                      <a:rPr lang="pt-PT" sz="2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pt-PT" sz="2200" dirty="0">
                    <a:solidFill>
                      <a:schemeClr val="tx1"/>
                    </a:solidFill>
                  </a:rPr>
                  <a:t> 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r>
                      <a:rPr lang="pt-PT" sz="2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pt-PT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PT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pt-PT" sz="22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ν</m:t>
                            </m:r>
                          </m:sup>
                        </m:sSup>
                      </m:num>
                      <m:den>
                        <m:rad>
                          <m:radPr>
                            <m:degHide m:val="on"/>
                            <m:ctrlPr>
                              <a:rPr lang="pt-PT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pt-PT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pt-PT" sz="2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pt-PT" sz="2200" dirty="0">
                    <a:solidFill>
                      <a:schemeClr val="tx1"/>
                    </a:solidFill>
                  </a:rPr>
                  <a:t>. </a:t>
                </a:r>
                <a:r>
                  <a:rPr lang="pt-PT" sz="2200" dirty="0" err="1">
                    <a:solidFill>
                      <a:schemeClr val="tx1"/>
                    </a:solidFill>
                  </a:rPr>
                  <a:t>Diagonalizando</a:t>
                </a:r>
                <a:r>
                  <a:rPr lang="pt-PT" sz="2200" dirty="0">
                    <a:solidFill>
                      <a:schemeClr val="tx1"/>
                    </a:solidFill>
                  </a:rPr>
                  <a:t> este sistema para uma base física com neutrinos leves e pesados em vez de esquerdos e direitos cujos campos de Dirac indicam valores de massa, </a:t>
                </a:r>
              </a:p>
            </p:txBody>
          </p:sp>
        </mc:Choice>
        <mc:Fallback xmlns="">
          <p:sp>
            <p:nvSpPr>
              <p:cNvPr id="14" name="Marcador de Posição de Conteúdo 2">
                <a:extLst>
                  <a:ext uri="{FF2B5EF4-FFF2-40B4-BE49-F238E27FC236}">
                    <a16:creationId xmlns:a16="http://schemas.microsoft.com/office/drawing/2014/main" id="{3FA24BF9-2106-4175-9C9E-62F6C83A473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897" t="-1568" r="-2439"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tângulo 2">
                <a:extLst>
                  <a:ext uri="{FF2B5EF4-FFF2-40B4-BE49-F238E27FC236}">
                    <a16:creationId xmlns:a16="http://schemas.microsoft.com/office/drawing/2014/main" id="{DB08E175-CA1F-45E7-81C6-268698A4234D}"/>
                  </a:ext>
                </a:extLst>
              </p:cNvPr>
              <p:cNvSpPr/>
              <p:nvPr/>
            </p:nvSpPr>
            <p:spPr>
              <a:xfrm>
                <a:off x="1655881" y="2041124"/>
                <a:ext cx="5832238" cy="6585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PT" sz="2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2600" i="1">
                              <a:latin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sSub>
                            <m:sSubPr>
                              <m:ctrlPr>
                                <a:rPr lang="pt-PT" sz="2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PT" sz="2600" i="1">
                                  <a:latin typeface="Cambria Math" panose="02040503050406030204" pitchFamily="18" charset="0"/>
                                </a:rPr>
                                <m:t>𝒴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pt-PT" sz="2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PT" sz="2600" i="1">
                                      <a:latin typeface="Cambria Math" panose="02040503050406030204" pitchFamily="18" charset="0"/>
                                    </a:rPr>
                                    <m:t>𝜈</m:t>
                                  </m:r>
                                </m:e>
                                <m:sub>
                                  <m:r>
                                    <a:rPr lang="pt-PT" sz="26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</m:sub>
                          </m:sSub>
                        </m:sub>
                      </m:sSub>
                      <m:r>
                        <a:rPr lang="pt-PT" sz="2600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pt-PT" sz="2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PT" sz="26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pt-PT" sz="26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pt-PT" sz="2600">
                              <a:latin typeface="Cambria Math" panose="02040503050406030204" pitchFamily="18" charset="0"/>
                            </a:rPr>
                            <m:t>ν</m:t>
                          </m:r>
                        </m:sup>
                      </m:sSubSup>
                      <m:r>
                        <a:rPr lang="pt-PT" sz="2600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pt-PT" sz="2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bar>
                            <m:barPr>
                              <m:pos m:val="top"/>
                              <m:ctrlPr>
                                <a:rPr lang="pt-PT" sz="2600" i="1"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pt-PT" sz="26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</m:bar>
                        </m:e>
                        <m:sub>
                          <m:r>
                            <a:rPr lang="pt-PT" sz="26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pt-PT" sz="2600" i="1"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pt-PT" sz="2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pt-PT" sz="2600">
                              <a:latin typeface="Cambria Math" panose="02040503050406030204" pitchFamily="18" charset="0"/>
                            </a:rPr>
                            <m:t>ν</m:t>
                          </m:r>
                        </m:e>
                        <m:sub>
                          <m:r>
                            <a:rPr lang="pt-PT" sz="2600" i="1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  <m:sup>
                          <m:r>
                            <a:rPr lang="pt-PT" sz="2600" i="1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bSup>
                      <m:r>
                        <a:rPr lang="pt-PT" sz="2600" i="1">
                          <a:latin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̃"/>
                          <m:ctrlPr>
                            <a:rPr lang="pt-PT" sz="2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PT" sz="2600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acc>
                      <m:r>
                        <a:rPr lang="pt-PT" sz="2600" i="1">
                          <a:latin typeface="Cambria Math" panose="02040503050406030204" pitchFamily="18" charset="0"/>
                        </a:rPr>
                        <m:t> − </m:t>
                      </m:r>
                      <m:sSubSup>
                        <m:sSubSupPr>
                          <m:ctrlPr>
                            <a:rPr lang="pt-PT" sz="2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PT" sz="26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pt-PT" sz="26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pt-PT" sz="2600" i="1"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</m:sSubSup>
                      <m:bar>
                        <m:barPr>
                          <m:pos m:val="top"/>
                          <m:ctrlPr>
                            <a:rPr lang="pt-PT" sz="2600" i="1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sSubSup>
                            <m:sSubSupPr>
                              <m:ctrlPr>
                                <a:rPr lang="pt-PT" sz="2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PT" sz="2600" i="1"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</m:e>
                            <m:sub>
                              <m:r>
                                <a:rPr lang="pt-PT" sz="26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sub>
                            <m:sup>
                              <m:r>
                                <a:rPr lang="pt-PT" sz="26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p>
                          </m:sSubSup>
                        </m:e>
                      </m:bar>
                      <m:sSubSup>
                        <m:sSubSupPr>
                          <m:ctrlPr>
                            <a:rPr lang="pt-PT" sz="2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PT" sz="26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pt-PT" sz="2600" i="1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  <m:sup>
                          <m:r>
                            <a:rPr lang="pt-PT" sz="2600" i="1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bSup>
                      <m:r>
                        <a:rPr lang="pt-PT" sz="260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pt-PT" sz="2600">
                          <a:latin typeface="Cambria Math" panose="02040503050406030204" pitchFamily="18" charset="0"/>
                        </a:rPr>
                        <m:t>χ</m:t>
                      </m:r>
                      <m:r>
                        <a:rPr lang="pt-PT" sz="2600" i="1">
                          <a:latin typeface="Cambria Math" panose="02040503050406030204" pitchFamily="18" charset="0"/>
                        </a:rPr>
                        <m:t> + </m:t>
                      </m:r>
                      <m:r>
                        <a:rPr lang="pt-PT" sz="2600" i="1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pt-PT" sz="2600" i="1">
                          <a:latin typeface="Cambria Math" panose="02040503050406030204" pitchFamily="18" charset="0"/>
                        </a:rPr>
                        <m:t>. </m:t>
                      </m:r>
                      <m:r>
                        <a:rPr lang="pt-PT" sz="2600" i="1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pt-PT" sz="2600" i="1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pt-PT" sz="2600" dirty="0"/>
              </a:p>
            </p:txBody>
          </p:sp>
        </mc:Choice>
        <mc:Fallback xmlns="">
          <p:sp>
            <p:nvSpPr>
              <p:cNvPr id="3" name="Retângulo 2">
                <a:extLst>
                  <a:ext uri="{FF2B5EF4-FFF2-40B4-BE49-F238E27FC236}">
                    <a16:creationId xmlns:a16="http://schemas.microsoft.com/office/drawing/2014/main" id="{DB08E175-CA1F-45E7-81C6-268698A423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5881" y="2041124"/>
                <a:ext cx="5832238" cy="65857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tângulo 4">
                <a:extLst>
                  <a:ext uri="{FF2B5EF4-FFF2-40B4-BE49-F238E27FC236}">
                    <a16:creationId xmlns:a16="http://schemas.microsoft.com/office/drawing/2014/main" id="{DCB70B87-E4CA-4EFA-8FCB-59F21799F82C}"/>
                  </a:ext>
                </a:extLst>
              </p:cNvPr>
              <p:cNvSpPr/>
              <p:nvPr/>
            </p:nvSpPr>
            <p:spPr>
              <a:xfrm>
                <a:off x="-61545" y="5730484"/>
                <a:ext cx="9143999" cy="72930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pt-PT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PT" sz="26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sSub>
                          <m:sSubPr>
                            <m:ctrlPr>
                              <a:rPr lang="pt-PT" sz="2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pt-PT" sz="2600">
                                <a:latin typeface="Cambria Math" panose="02040503050406030204" pitchFamily="18" charset="0"/>
                              </a:rPr>
                              <m:t>ν</m:t>
                            </m:r>
                          </m:e>
                          <m:sub>
                            <m:r>
                              <a:rPr lang="pt-PT" sz="2600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sub>
                    </m:sSub>
                    <m:r>
                      <a:rPr lang="pt-PT" sz="2600">
                        <a:latin typeface="Cambria Math" panose="02040503050406030204" pitchFamily="18" charset="0"/>
                      </a:rPr>
                      <m:t>≈</m:t>
                    </m:r>
                    <m:f>
                      <m:fPr>
                        <m:ctrlPr>
                          <a:rPr lang="pt-PT" sz="2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pt-PT" sz="26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pt-PT" sz="26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pt-PT" sz="2600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  <m:sup>
                            <m:r>
                              <a:rPr lang="pt-PT" sz="2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num>
                      <m:den>
                        <m:r>
                          <a:rPr lang="pt-PT" sz="2600" i="1">
                            <a:latin typeface="Cambria Math" panose="02040503050406030204" pitchFamily="18" charset="0"/>
                          </a:rPr>
                          <m:t>𝑀</m:t>
                        </m:r>
                      </m:den>
                    </m:f>
                  </m:oMath>
                </a14:m>
                <a:r>
                  <a:rPr lang="pt-PT" sz="2600" dirty="0"/>
                  <a:t>  		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PT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PT" sz="26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sSub>
                          <m:sSubPr>
                            <m:ctrlPr>
                              <a:rPr lang="pt-PT" sz="2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pt-PT" sz="2600">
                                <a:latin typeface="Cambria Math" panose="02040503050406030204" pitchFamily="18" charset="0"/>
                              </a:rPr>
                              <m:t>ν</m:t>
                            </m:r>
                          </m:e>
                          <m:sub>
                            <m:r>
                              <a:rPr lang="pt-PT" sz="26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</m:sub>
                    </m:sSub>
                    <m:r>
                      <a:rPr lang="pt-PT" sz="2600">
                        <a:latin typeface="Cambria Math" panose="02040503050406030204" pitchFamily="18" charset="0"/>
                      </a:rPr>
                      <m:t>≈</m:t>
                    </m:r>
                    <m:r>
                      <a:rPr lang="pt-PT" sz="2600" i="1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pt-PT" sz="2600" dirty="0"/>
                  <a:t> </a:t>
                </a:r>
              </a:p>
            </p:txBody>
          </p:sp>
        </mc:Choice>
        <mc:Fallback>
          <p:sp>
            <p:nvSpPr>
              <p:cNvPr id="5" name="Retângulo 4">
                <a:extLst>
                  <a:ext uri="{FF2B5EF4-FFF2-40B4-BE49-F238E27FC236}">
                    <a16:creationId xmlns:a16="http://schemas.microsoft.com/office/drawing/2014/main" id="{DCB70B87-E4CA-4EFA-8FCB-59F21799F8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61545" y="5730484"/>
                <a:ext cx="9143999" cy="72930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tângulo 9">
                <a:extLst>
                  <a:ext uri="{FF2B5EF4-FFF2-40B4-BE49-F238E27FC236}">
                    <a16:creationId xmlns:a16="http://schemas.microsoft.com/office/drawing/2014/main" id="{CAEBBEAF-2658-4E86-9563-EC7ED1A9BEB3}"/>
                  </a:ext>
                </a:extLst>
              </p:cNvPr>
              <p:cNvSpPr/>
              <p:nvPr/>
            </p:nvSpPr>
            <p:spPr>
              <a:xfrm>
                <a:off x="-1" y="3466422"/>
                <a:ext cx="9143999" cy="126836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endParaRPr lang="pt-PT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PT" sz="2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2600" i="1">
                              <a:latin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sSub>
                            <m:sSubPr>
                              <m:ctrlPr>
                                <a:rPr lang="pt-PT" sz="2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PT" sz="2600" i="1">
                                  <a:latin typeface="Cambria Math" panose="02040503050406030204" pitchFamily="18" charset="0"/>
                                </a:rPr>
                                <m:t>𝒴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pt-PT" sz="2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PT" sz="2600" i="1">
                                      <a:latin typeface="Cambria Math" panose="02040503050406030204" pitchFamily="18" charset="0"/>
                                    </a:rPr>
                                    <m:t>𝜈</m:t>
                                  </m:r>
                                </m:e>
                                <m:sub>
                                  <m:r>
                                    <a:rPr lang="pt-PT" sz="26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</m:sub>
                          </m:sSub>
                        </m:sub>
                      </m:sSub>
                      <m:r>
                        <a:rPr lang="pt-PT" sz="260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pt-PT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pt-PT" sz="2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pt-PT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pt-PT" sz="2600">
                                        <a:latin typeface="Cambria Math" panose="02040503050406030204" pitchFamily="18" charset="0"/>
                                      </a:rPr>
                                      <m:t>ν</m:t>
                                    </m:r>
                                  </m:e>
                                  <m:sub>
                                    <m:r>
                                      <a:rPr lang="pt-PT" sz="2600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pt-PT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pt-PT" sz="2600">
                                        <a:latin typeface="Cambria Math" panose="02040503050406030204" pitchFamily="18" charset="0"/>
                                      </a:rPr>
                                      <m:t>ν</m:t>
                                    </m:r>
                                  </m:e>
                                  <m:sub>
                                    <m:r>
                                      <a:rPr lang="pt-PT" sz="2600" i="1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pt-PT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pt-PT" sz="2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pt-PT" sz="26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pt-PT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PT" sz="2600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pt-PT" sz="2600" i="1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PT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PT" sz="2600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pt-PT" sz="2600" i="1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pt-PT" sz="2600" i="1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pt-PT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PT" sz="26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bar>
                                  <m:barPr>
                                    <m:pos m:val="top"/>
                                    <m:ctrlPr>
                                      <a:rPr lang="pt-PT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barPr>
                                  <m:e>
                                    <m:sSub>
                                      <m:sSubPr>
                                        <m:ctrlPr>
                                          <a:rPr lang="pt-PT" sz="2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PT" sz="2600" b="0" i="1" smtClean="0">
                                            <a:latin typeface="Cambria Math" panose="02040503050406030204" pitchFamily="18" charset="0"/>
                                          </a:rPr>
                                          <m:t>𝜈</m:t>
                                        </m:r>
                                      </m:e>
                                      <m:sub>
                                        <m:r>
                                          <a:rPr lang="pt-PT" sz="2600" b="0" i="1" smtClean="0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sub>
                                    </m:sSub>
                                  </m:e>
                                </m:bar>
                              </m:e>
                            </m:mr>
                            <m:mr>
                              <m:e>
                                <m:bar>
                                  <m:barPr>
                                    <m:pos m:val="top"/>
                                    <m:ctrlPr>
                                      <a:rPr lang="pt-PT" sz="2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barPr>
                                  <m:e>
                                    <m:sSub>
                                      <m:sSubPr>
                                        <m:ctrlPr>
                                          <a:rPr lang="pt-PT" sz="2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PT" sz="2600" b="0" i="1" smtClean="0">
                                            <a:latin typeface="Cambria Math" panose="02040503050406030204" pitchFamily="18" charset="0"/>
                                          </a:rPr>
                                          <m:t>𝜈</m:t>
                                        </m:r>
                                      </m:e>
                                      <m:sub>
                                        <m:r>
                                          <a:rPr lang="pt-PT" sz="2600" b="0" i="1" smtClean="0">
                                            <a:latin typeface="Cambria Math" panose="02040503050406030204" pitchFamily="18" charset="0"/>
                                          </a:rPr>
                                          <m:t>𝑅</m:t>
                                        </m:r>
                                      </m:sub>
                                    </m:sSub>
                                  </m:e>
                                </m:ba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pt-PT" sz="2600" dirty="0"/>
              </a:p>
            </p:txBody>
          </p:sp>
        </mc:Choice>
        <mc:Fallback xmlns="">
          <p:sp>
            <p:nvSpPr>
              <p:cNvPr id="10" name="Retângulo 9">
                <a:extLst>
                  <a:ext uri="{FF2B5EF4-FFF2-40B4-BE49-F238E27FC236}">
                    <a16:creationId xmlns:a16="http://schemas.microsoft.com/office/drawing/2014/main" id="{CAEBBEAF-2658-4E86-9563-EC7ED1A9BE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" y="3466422"/>
                <a:ext cx="9143999" cy="126836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Marcador de Posição da Data 3">
            <a:extLst>
              <a:ext uri="{FF2B5EF4-FFF2-40B4-BE49-F238E27FC236}">
                <a16:creationId xmlns:a16="http://schemas.microsoft.com/office/drawing/2014/main" id="{72B84437-5A8F-4C2B-8497-DFD5A0A039A0}"/>
              </a:ext>
            </a:extLst>
          </p:cNvPr>
          <p:cNvSpPr txBox="1">
            <a:spLocks/>
          </p:cNvSpPr>
          <p:nvPr/>
        </p:nvSpPr>
        <p:spPr>
          <a:xfrm>
            <a:off x="1" y="6501061"/>
            <a:ext cx="17068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/>
              <a:t>31/07/2018</a:t>
            </a:r>
            <a:endParaRPr lang="pt-PT" dirty="0"/>
          </a:p>
        </p:txBody>
      </p:sp>
      <p:sp>
        <p:nvSpPr>
          <p:cNvPr id="12" name="Marcador de Posição do Rodapé 4">
            <a:extLst>
              <a:ext uri="{FF2B5EF4-FFF2-40B4-BE49-F238E27FC236}">
                <a16:creationId xmlns:a16="http://schemas.microsoft.com/office/drawing/2014/main" id="{144E8F28-B29E-4F10-84F9-85D44FDA2CC0}"/>
              </a:ext>
            </a:extLst>
          </p:cNvPr>
          <p:cNvSpPr txBox="1">
            <a:spLocks/>
          </p:cNvSpPr>
          <p:nvPr/>
        </p:nvSpPr>
        <p:spPr>
          <a:xfrm>
            <a:off x="1706881" y="6501060"/>
            <a:ext cx="57403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900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Phenomenology of the minimal B - L extension of the Standard Model</a:t>
            </a:r>
            <a:endParaRPr lang="pt-PT" dirty="0"/>
          </a:p>
        </p:txBody>
      </p:sp>
      <p:sp>
        <p:nvSpPr>
          <p:cNvPr id="13" name="Marcador de Posição do Número do Diapositivo 5">
            <a:extLst>
              <a:ext uri="{FF2B5EF4-FFF2-40B4-BE49-F238E27FC236}">
                <a16:creationId xmlns:a16="http://schemas.microsoft.com/office/drawing/2014/main" id="{75B3A601-42A8-4010-B662-A76E49E3707C}"/>
              </a:ext>
            </a:extLst>
          </p:cNvPr>
          <p:cNvSpPr txBox="1">
            <a:spLocks/>
          </p:cNvSpPr>
          <p:nvPr/>
        </p:nvSpPr>
        <p:spPr>
          <a:xfrm>
            <a:off x="8170141" y="647876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8D98F66-8C19-4B33-BAEA-95C8605606D7}" type="slidenum">
              <a:rPr lang="pt-PT" smtClean="0"/>
              <a:pPr/>
              <a:t>36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7394699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4A358505-FC78-4FFE-BB36-1343010F5D54}"/>
              </a:ext>
            </a:extLst>
          </p:cNvPr>
          <p:cNvSpPr txBox="1"/>
          <p:nvPr/>
        </p:nvSpPr>
        <p:spPr>
          <a:xfrm>
            <a:off x="655475" y="1996752"/>
            <a:ext cx="783304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4800" dirty="0"/>
              <a:t>5 – Estudo fenomenológico do modelo B-L-SM </a:t>
            </a:r>
          </a:p>
        </p:txBody>
      </p:sp>
      <p:sp>
        <p:nvSpPr>
          <p:cNvPr id="6" name="Marcador de Posição da Data 3">
            <a:extLst>
              <a:ext uri="{FF2B5EF4-FFF2-40B4-BE49-F238E27FC236}">
                <a16:creationId xmlns:a16="http://schemas.microsoft.com/office/drawing/2014/main" id="{BAF88989-3F06-4EA3-8722-250E2D30D717}"/>
              </a:ext>
            </a:extLst>
          </p:cNvPr>
          <p:cNvSpPr txBox="1">
            <a:spLocks/>
          </p:cNvSpPr>
          <p:nvPr/>
        </p:nvSpPr>
        <p:spPr>
          <a:xfrm>
            <a:off x="1" y="6501061"/>
            <a:ext cx="17068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/>
              <a:t>31/07/2018</a:t>
            </a:r>
            <a:endParaRPr lang="pt-PT" dirty="0"/>
          </a:p>
        </p:txBody>
      </p:sp>
      <p:sp>
        <p:nvSpPr>
          <p:cNvPr id="7" name="Marcador de Posição do Rodapé 4">
            <a:extLst>
              <a:ext uri="{FF2B5EF4-FFF2-40B4-BE49-F238E27FC236}">
                <a16:creationId xmlns:a16="http://schemas.microsoft.com/office/drawing/2014/main" id="{596A9430-0B86-4D56-ACBB-DFBD19E8FAFB}"/>
              </a:ext>
            </a:extLst>
          </p:cNvPr>
          <p:cNvSpPr txBox="1">
            <a:spLocks/>
          </p:cNvSpPr>
          <p:nvPr/>
        </p:nvSpPr>
        <p:spPr>
          <a:xfrm>
            <a:off x="1706881" y="6501060"/>
            <a:ext cx="57403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900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Phenomenology of the minimal B - L extension of the Standard Model</a:t>
            </a:r>
            <a:endParaRPr lang="pt-PT" dirty="0"/>
          </a:p>
        </p:txBody>
      </p:sp>
      <p:sp>
        <p:nvSpPr>
          <p:cNvPr id="8" name="Marcador de Posição do Número do Diapositivo 5">
            <a:extLst>
              <a:ext uri="{FF2B5EF4-FFF2-40B4-BE49-F238E27FC236}">
                <a16:creationId xmlns:a16="http://schemas.microsoft.com/office/drawing/2014/main" id="{6CD3FFA8-2D8A-4E87-BE1D-96DB5E29BF1C}"/>
              </a:ext>
            </a:extLst>
          </p:cNvPr>
          <p:cNvSpPr txBox="1">
            <a:spLocks/>
          </p:cNvSpPr>
          <p:nvPr/>
        </p:nvSpPr>
        <p:spPr>
          <a:xfrm>
            <a:off x="8170141" y="647876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8D98F66-8C19-4B33-BAEA-95C8605606D7}" type="slidenum">
              <a:rPr lang="pt-PT" smtClean="0"/>
              <a:pPr/>
              <a:t>37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772495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3DD072B-AE6C-4DDA-9EE7-C5DAFF500A27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  <a:ln w="19050">
            <a:noFill/>
          </a:ln>
        </p:spPr>
        <p:txBody>
          <a:bodyPr wrap="square">
            <a:noAutofit/>
          </a:bodyPr>
          <a:lstStyle/>
          <a:p>
            <a:pPr algn="ctr"/>
            <a:r>
              <a:rPr lang="pt-PT" sz="3500" dirty="0">
                <a:solidFill>
                  <a:schemeClr val="bg1"/>
                </a:solidFill>
              </a:rPr>
              <a:t>5.1 - Parametrização teórica</a:t>
            </a:r>
          </a:p>
        </p:txBody>
      </p:sp>
      <p:sp>
        <p:nvSpPr>
          <p:cNvPr id="6" name="Marcador de Posição de Conteúdo 5">
            <a:extLst>
              <a:ext uri="{FF2B5EF4-FFF2-40B4-BE49-F238E27FC236}">
                <a16:creationId xmlns:a16="http://schemas.microsoft.com/office/drawing/2014/main" id="{E3EC39AA-468C-4158-95A7-2F5DA111DF25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87870" y="886408"/>
            <a:ext cx="8710472" cy="163285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t-PT" sz="2200" dirty="0"/>
              <a:t>Tivemos como primeiro objetivo testar o modelo ao longo de uma parametrização da massa do bosão de </a:t>
            </a:r>
            <a:r>
              <a:rPr lang="pt-PT" sz="2200" dirty="0" err="1"/>
              <a:t>Higgs</a:t>
            </a:r>
            <a:r>
              <a:rPr lang="pt-PT" sz="2200" dirty="0"/>
              <a:t> em </a:t>
            </a:r>
            <a:r>
              <a:rPr lang="pt-PT" sz="2200" i="1" dirty="0" err="1"/>
              <a:t>tree</a:t>
            </a:r>
            <a:r>
              <a:rPr lang="pt-PT" sz="2200" dirty="0"/>
              <a:t> </a:t>
            </a:r>
            <a:r>
              <a:rPr lang="pt-PT" sz="2200" i="1" dirty="0" err="1"/>
              <a:t>level</a:t>
            </a:r>
            <a:r>
              <a:rPr lang="pt-PT" sz="2200" i="1" dirty="0"/>
              <a:t>.</a:t>
            </a:r>
          </a:p>
          <a:p>
            <a:pPr marL="0" indent="0">
              <a:buNone/>
            </a:pPr>
            <a:endParaRPr lang="pt-PT" sz="2200" i="1" dirty="0"/>
          </a:p>
          <a:p>
            <a:pPr marL="0" indent="0">
              <a:buNone/>
            </a:pPr>
            <a:endParaRPr lang="pt-PT" sz="2200" dirty="0"/>
          </a:p>
        </p:txBody>
      </p:sp>
      <p:pic>
        <p:nvPicPr>
          <p:cNvPr id="7" name="Picture 2" descr="https://i.gyazo.com/e23f731d86d322322dfe6e8fe4292080.png">
            <a:extLst>
              <a:ext uri="{FF2B5EF4-FFF2-40B4-BE49-F238E27FC236}">
                <a16:creationId xmlns:a16="http://schemas.microsoft.com/office/drawing/2014/main" id="{A0F8024B-DE86-4985-8A47-0B2128FB3B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473" y="2236107"/>
            <a:ext cx="4427527" cy="414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tângulo 8">
                <a:extLst>
                  <a:ext uri="{FF2B5EF4-FFF2-40B4-BE49-F238E27FC236}">
                    <a16:creationId xmlns:a16="http://schemas.microsoft.com/office/drawing/2014/main" id="{D202AB1C-2166-4112-B55D-B1F69DC3EE18}"/>
                  </a:ext>
                </a:extLst>
              </p:cNvPr>
              <p:cNvSpPr/>
              <p:nvPr/>
            </p:nvSpPr>
            <p:spPr>
              <a:xfrm>
                <a:off x="2821636" y="3257020"/>
                <a:ext cx="7998176" cy="5934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PT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sSub>
                            <m:sSubPr>
                              <m:ctrlPr>
                                <a:rPr lang="pt-PT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PT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pt-PT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r>
                        <a:rPr lang="pt-PT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pt-PT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pt-PT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pt-PT" sz="1600">
                                  <a:latin typeface="Cambria Math" panose="02040503050406030204" pitchFamily="18" charset="0"/>
                                </a:rPr>
                                <m:t>λ</m:t>
                              </m:r>
                            </m:e>
                            <m:sub>
                              <m:r>
                                <a:rPr lang="pt-PT" sz="16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p>
                            <m:sSupPr>
                              <m:ctrlPr>
                                <a:rPr lang="pt-PT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PT" sz="16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pt-PT" sz="16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pt-PT" sz="160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pt-PT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pt-PT" sz="1600">
                                  <a:latin typeface="Cambria Math" panose="02040503050406030204" pitchFamily="18" charset="0"/>
                                </a:rPr>
                                <m:t>λ</m:t>
                              </m:r>
                            </m:e>
                            <m:sub>
                              <m:r>
                                <a:rPr lang="pt-PT" sz="16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p>
                            <m:sSupPr>
                              <m:ctrlPr>
                                <a:rPr lang="pt-PT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PT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pt-PT" sz="16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pt-PT" sz="1600">
                              <a:latin typeface="Cambria Math" panose="02040503050406030204" pitchFamily="18" charset="0"/>
                            </a:rPr>
                            <m:t> −</m:t>
                          </m:r>
                          <m:rad>
                            <m:radPr>
                              <m:degHide m:val="on"/>
                              <m:ctrlPr>
                                <a:rPr lang="pt-PT" sz="16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pt-PT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pt-PT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pt-PT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pt-PT" sz="1600">
                                              <a:latin typeface="Cambria Math" panose="02040503050406030204" pitchFamily="18" charset="0"/>
                                            </a:rPr>
                                            <m:t>λ</m:t>
                                          </m:r>
                                        </m:e>
                                        <m:sub>
                                          <m:r>
                                            <a:rPr lang="pt-PT" sz="160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sSup>
                                        <m:sSupPr>
                                          <m:ctrlPr>
                                            <a:rPr lang="pt-PT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pt-PT" sz="1600" i="1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p>
                                          <m:r>
                                            <a:rPr lang="pt-PT" sz="160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lang="pt-PT" sz="160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pt-PT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pt-PT" sz="1600">
                                              <a:latin typeface="Cambria Math" panose="02040503050406030204" pitchFamily="18" charset="0"/>
                                            </a:rPr>
                                            <m:t>λ</m:t>
                                          </m:r>
                                        </m:e>
                                        <m:sub>
                                          <m:r>
                                            <a:rPr lang="pt-PT" sz="160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sSup>
                                        <m:sSupPr>
                                          <m:ctrlPr>
                                            <a:rPr lang="pt-PT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pt-PT" sz="16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pt-PT" sz="160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  <m:sup>
                                  <m:r>
                                    <a:rPr lang="pt-PT" sz="16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pt-PT" sz="160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pt-PT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pt-PT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pt-PT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pt-PT" sz="1600">
                                              <a:latin typeface="Cambria Math" panose="02040503050406030204" pitchFamily="18" charset="0"/>
                                            </a:rPr>
                                            <m:t>λ</m:t>
                                          </m:r>
                                        </m:e>
                                        <m:sub>
                                          <m:r>
                                            <a:rPr lang="pt-PT" sz="1600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  <m:r>
                                        <a:rPr lang="pt-PT" sz="1600" i="1">
                                          <a:latin typeface="Cambria Math" panose="02040503050406030204" pitchFamily="18" charset="0"/>
                                        </a:rPr>
                                        <m:t>𝑥𝑣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pt-PT" sz="16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e>
                      </m:rad>
                    </m:oMath>
                  </m:oMathPara>
                </a14:m>
                <a:endParaRPr lang="pt-PT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Retângulo 8">
                <a:extLst>
                  <a:ext uri="{FF2B5EF4-FFF2-40B4-BE49-F238E27FC236}">
                    <a16:creationId xmlns:a16="http://schemas.microsoft.com/office/drawing/2014/main" id="{D202AB1C-2166-4112-B55D-B1F69DC3EE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1636" y="3257020"/>
                <a:ext cx="7998176" cy="5934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tângulo 2">
            <a:extLst>
              <a:ext uri="{FF2B5EF4-FFF2-40B4-BE49-F238E27FC236}">
                <a16:creationId xmlns:a16="http://schemas.microsoft.com/office/drawing/2014/main" id="{E644A142-40A4-4F42-BF17-6ED87D5636E2}"/>
              </a:ext>
            </a:extLst>
          </p:cNvPr>
          <p:cNvSpPr/>
          <p:nvPr/>
        </p:nvSpPr>
        <p:spPr>
          <a:xfrm>
            <a:off x="0" y="4497915"/>
            <a:ext cx="4572000" cy="430887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pt-PT" sz="2200" dirty="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4FA8D4B0-5260-4B3F-B649-FF87EB6C60C1}"/>
              </a:ext>
            </a:extLst>
          </p:cNvPr>
          <p:cNvSpPr/>
          <p:nvPr/>
        </p:nvSpPr>
        <p:spPr>
          <a:xfrm>
            <a:off x="4570814" y="4003432"/>
            <a:ext cx="428531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PT" sz="2000" dirty="0"/>
              <a:t>x=1000 </a:t>
            </a:r>
            <a:r>
              <a:rPr lang="pt-PT" sz="2000" dirty="0" err="1"/>
              <a:t>GeV</a:t>
            </a:r>
            <a:endParaRPr lang="pt-PT" sz="2000" dirty="0"/>
          </a:p>
          <a:p>
            <a:r>
              <a:rPr lang="pt-PT" sz="2000" dirty="0"/>
              <a:t>v≈246   </a:t>
            </a:r>
            <a:r>
              <a:rPr lang="pt-PT" sz="2000" dirty="0" err="1"/>
              <a:t>GeV</a:t>
            </a:r>
            <a:endParaRPr lang="pt-PT" sz="2000" dirty="0"/>
          </a:p>
        </p:txBody>
      </p:sp>
      <p:sp>
        <p:nvSpPr>
          <p:cNvPr id="14" name="Marcador de Posição da Data 3">
            <a:extLst>
              <a:ext uri="{FF2B5EF4-FFF2-40B4-BE49-F238E27FC236}">
                <a16:creationId xmlns:a16="http://schemas.microsoft.com/office/drawing/2014/main" id="{53D5489B-BD2B-4CD1-8E90-8FE33A993B6F}"/>
              </a:ext>
            </a:extLst>
          </p:cNvPr>
          <p:cNvSpPr txBox="1">
            <a:spLocks/>
          </p:cNvSpPr>
          <p:nvPr/>
        </p:nvSpPr>
        <p:spPr>
          <a:xfrm>
            <a:off x="1" y="6501061"/>
            <a:ext cx="17068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/>
              <a:t>31/07/2018</a:t>
            </a:r>
            <a:endParaRPr lang="pt-PT" dirty="0"/>
          </a:p>
        </p:txBody>
      </p:sp>
      <p:sp>
        <p:nvSpPr>
          <p:cNvPr id="15" name="Marcador de Posição do Rodapé 4">
            <a:extLst>
              <a:ext uri="{FF2B5EF4-FFF2-40B4-BE49-F238E27FC236}">
                <a16:creationId xmlns:a16="http://schemas.microsoft.com/office/drawing/2014/main" id="{F9E75FB4-4E2A-489C-AC9E-38963E206372}"/>
              </a:ext>
            </a:extLst>
          </p:cNvPr>
          <p:cNvSpPr txBox="1">
            <a:spLocks/>
          </p:cNvSpPr>
          <p:nvPr/>
        </p:nvSpPr>
        <p:spPr>
          <a:xfrm>
            <a:off x="1706881" y="6501060"/>
            <a:ext cx="57403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900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Phenomenology of the minimal B - L extension of the Standard Model</a:t>
            </a:r>
            <a:endParaRPr lang="pt-PT" dirty="0"/>
          </a:p>
        </p:txBody>
      </p:sp>
      <p:sp>
        <p:nvSpPr>
          <p:cNvPr id="16" name="Marcador de Posição do Número do Diapositivo 5">
            <a:extLst>
              <a:ext uri="{FF2B5EF4-FFF2-40B4-BE49-F238E27FC236}">
                <a16:creationId xmlns:a16="http://schemas.microsoft.com/office/drawing/2014/main" id="{4D729E79-4170-4193-9359-051668A6C6A7}"/>
              </a:ext>
            </a:extLst>
          </p:cNvPr>
          <p:cNvSpPr txBox="1">
            <a:spLocks/>
          </p:cNvSpPr>
          <p:nvPr/>
        </p:nvSpPr>
        <p:spPr>
          <a:xfrm>
            <a:off x="8170141" y="647876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8D98F66-8C19-4B33-BAEA-95C8605606D7}" type="slidenum">
              <a:rPr lang="pt-PT" smtClean="0"/>
              <a:pPr/>
              <a:t>38</a:t>
            </a:fld>
            <a:endParaRPr lang="pt-PT" dirty="0"/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55913B71-4310-420C-9316-BF6C3243D300}"/>
              </a:ext>
            </a:extLst>
          </p:cNvPr>
          <p:cNvSpPr txBox="1"/>
          <p:nvPr/>
        </p:nvSpPr>
        <p:spPr>
          <a:xfrm>
            <a:off x="2821636" y="2240059"/>
            <a:ext cx="38023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900" dirty="0" err="1">
                <a:solidFill>
                  <a:srgbClr val="6B6B6B"/>
                </a:solidFill>
              </a:rPr>
              <a:t>GeV</a:t>
            </a:r>
            <a:endParaRPr lang="pt-PT" sz="900" dirty="0">
              <a:solidFill>
                <a:srgbClr val="6B6B6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592563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BEDB27-E6C5-4906-BB9E-FB72DA3FAD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1" y="463275"/>
            <a:ext cx="4396154" cy="708660"/>
          </a:xfrm>
          <a:noFill/>
          <a:ln w="19050">
            <a:noFill/>
          </a:ln>
        </p:spPr>
        <p:txBody>
          <a:bodyPr wrap="square">
            <a:noAutofit/>
          </a:bodyPr>
          <a:lstStyle/>
          <a:p>
            <a:pPr algn="ctr"/>
            <a:r>
              <a:rPr lang="pt-PT" sz="3500" dirty="0">
                <a:solidFill>
                  <a:schemeClr val="bg1"/>
                </a:solidFill>
              </a:rPr>
              <a:t>5.2 - Scan segundo uma parametrização 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E0C879D4-ED7D-4FF4-B37B-30D1A2E15AEC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37757" y="1265640"/>
            <a:ext cx="4175623" cy="515649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PT" sz="2200" dirty="0">
                <a:solidFill>
                  <a:schemeClr val="tx1"/>
                </a:solidFill>
              </a:rPr>
              <a:t>Feito um Scan alongo desta folha o que observamos é: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t-PT" sz="2200" dirty="0">
                <a:solidFill>
                  <a:schemeClr val="tx1"/>
                </a:solidFill>
              </a:rPr>
              <a:t> Correções quânticas já têm um efeito considerável.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t-PT" sz="2200" dirty="0">
                <a:solidFill>
                  <a:schemeClr val="tx1"/>
                </a:solidFill>
              </a:rPr>
              <a:t>Ambos os gráficos são mapas de cor de massa.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t-PT" sz="2200" dirty="0"/>
              <a:t>O p</a:t>
            </a:r>
            <a:r>
              <a:rPr lang="pt-PT" sz="2200" dirty="0">
                <a:solidFill>
                  <a:schemeClr val="tx1"/>
                </a:solidFill>
              </a:rPr>
              <a:t>rimeiro gráfico pode ser interpretado também como mapa de contraste associado ao efeito das correções quânticas. 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F9F1F13E-859E-44AD-BA85-AFAC36841A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3546" y="107749"/>
            <a:ext cx="4510454" cy="3321251"/>
          </a:xfrm>
          <a:prstGeom prst="rect">
            <a:avLst/>
          </a:prstGeom>
        </p:spPr>
      </p:pic>
      <p:pic>
        <p:nvPicPr>
          <p:cNvPr id="8" name="Imagem 7" descr="Uma imagem com mapa, texto&#10;&#10;Descrição gerada com confiança alta">
            <a:extLst>
              <a:ext uri="{FF2B5EF4-FFF2-40B4-BE49-F238E27FC236}">
                <a16:creationId xmlns:a16="http://schemas.microsoft.com/office/drawing/2014/main" id="{2BE9B543-A989-4E25-B6B6-A7D8755CCA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3546" y="3327347"/>
            <a:ext cx="4510453" cy="2972780"/>
          </a:xfrm>
          <a:prstGeom prst="rect">
            <a:avLst/>
          </a:prstGeom>
        </p:spPr>
      </p:pic>
      <p:sp>
        <p:nvSpPr>
          <p:cNvPr id="9" name="Marcador de Posição da Data 3">
            <a:extLst>
              <a:ext uri="{FF2B5EF4-FFF2-40B4-BE49-F238E27FC236}">
                <a16:creationId xmlns:a16="http://schemas.microsoft.com/office/drawing/2014/main" id="{D60AD360-96B2-4016-B7AB-537A4962F482}"/>
              </a:ext>
            </a:extLst>
          </p:cNvPr>
          <p:cNvSpPr txBox="1">
            <a:spLocks/>
          </p:cNvSpPr>
          <p:nvPr/>
        </p:nvSpPr>
        <p:spPr>
          <a:xfrm>
            <a:off x="1" y="6501061"/>
            <a:ext cx="17068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/>
              <a:t>31/07/2018</a:t>
            </a:r>
            <a:endParaRPr lang="pt-PT" dirty="0"/>
          </a:p>
        </p:txBody>
      </p:sp>
      <p:sp>
        <p:nvSpPr>
          <p:cNvPr id="10" name="Marcador de Posição do Rodapé 4">
            <a:extLst>
              <a:ext uri="{FF2B5EF4-FFF2-40B4-BE49-F238E27FC236}">
                <a16:creationId xmlns:a16="http://schemas.microsoft.com/office/drawing/2014/main" id="{42F69F10-06E4-44E7-906E-B19856B08990}"/>
              </a:ext>
            </a:extLst>
          </p:cNvPr>
          <p:cNvSpPr txBox="1">
            <a:spLocks/>
          </p:cNvSpPr>
          <p:nvPr/>
        </p:nvSpPr>
        <p:spPr>
          <a:xfrm>
            <a:off x="1706881" y="6501060"/>
            <a:ext cx="57403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900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Phenomenology of the minimal B - L extension of the Standard Model</a:t>
            </a:r>
            <a:endParaRPr lang="pt-PT" dirty="0"/>
          </a:p>
        </p:txBody>
      </p:sp>
      <p:sp>
        <p:nvSpPr>
          <p:cNvPr id="11" name="Marcador de Posição do Número do Diapositivo 5">
            <a:extLst>
              <a:ext uri="{FF2B5EF4-FFF2-40B4-BE49-F238E27FC236}">
                <a16:creationId xmlns:a16="http://schemas.microsoft.com/office/drawing/2014/main" id="{1DD95CAB-23D4-4E89-94BE-FDDED6A92BDE}"/>
              </a:ext>
            </a:extLst>
          </p:cNvPr>
          <p:cNvSpPr txBox="1">
            <a:spLocks/>
          </p:cNvSpPr>
          <p:nvPr/>
        </p:nvSpPr>
        <p:spPr>
          <a:xfrm>
            <a:off x="8170141" y="647876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8D98F66-8C19-4B33-BAEA-95C8605606D7}" type="slidenum">
              <a:rPr lang="pt-PT" smtClean="0"/>
              <a:pPr/>
              <a:t>39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2324534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0C2126-2C37-407C-8A83-D3A4CF2DE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dirty="0">
                <a:solidFill>
                  <a:schemeClr val="bg1"/>
                </a:solidFill>
              </a:rPr>
              <a:t>1 - Motivação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E1C18202-15F9-49C1-BA08-CC237F703A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6604" y="1642188"/>
            <a:ext cx="4274504" cy="3396342"/>
          </a:xfrm>
          <a:prstGeom prst="rect">
            <a:avLst/>
          </a:prstGeom>
        </p:spPr>
      </p:pic>
      <p:sp>
        <p:nvSpPr>
          <p:cNvPr id="7" name="Marcador de Posição da Data 3">
            <a:extLst>
              <a:ext uri="{FF2B5EF4-FFF2-40B4-BE49-F238E27FC236}">
                <a16:creationId xmlns:a16="http://schemas.microsoft.com/office/drawing/2014/main" id="{A824873E-8679-4B8D-8CEA-AE5A87C64D1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" y="6501061"/>
            <a:ext cx="1706880" cy="365125"/>
          </a:xfrm>
        </p:spPr>
        <p:txBody>
          <a:bodyPr/>
          <a:lstStyle/>
          <a:p>
            <a:r>
              <a:rPr lang="pt-PT"/>
              <a:t>31/07/2018</a:t>
            </a:r>
            <a:endParaRPr lang="pt-PT" dirty="0"/>
          </a:p>
        </p:txBody>
      </p:sp>
      <p:sp>
        <p:nvSpPr>
          <p:cNvPr id="9" name="Marcador de Posição do Rodapé 4">
            <a:extLst>
              <a:ext uri="{FF2B5EF4-FFF2-40B4-BE49-F238E27FC236}">
                <a16:creationId xmlns:a16="http://schemas.microsoft.com/office/drawing/2014/main" id="{E03EA4C0-42AF-4437-B265-127C48621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06881" y="6501060"/>
            <a:ext cx="5740399" cy="365125"/>
          </a:xfrm>
        </p:spPr>
        <p:txBody>
          <a:bodyPr/>
          <a:lstStyle/>
          <a:p>
            <a:r>
              <a:rPr lang="en-US" dirty="0"/>
              <a:t>Phenomenology of the minimal B - L extension of the Standard Model</a:t>
            </a:r>
            <a:endParaRPr lang="pt-PT" dirty="0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E99BDCE2-7A1E-4A74-AD7B-979C9AE20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98F66-8C19-4B33-BAEA-95C8605606D7}" type="slidenum">
              <a:rPr lang="pt-PT" smtClean="0"/>
              <a:t>4</a:t>
            </a:fld>
            <a:endParaRPr lang="pt-PT" dirty="0"/>
          </a:p>
        </p:txBody>
      </p:sp>
      <p:sp>
        <p:nvSpPr>
          <p:cNvPr id="10" name="Marcador de Posição de Conteúdo 2">
            <a:extLst>
              <a:ext uri="{FF2B5EF4-FFF2-40B4-BE49-F238E27FC236}">
                <a16:creationId xmlns:a16="http://schemas.microsoft.com/office/drawing/2014/main" id="{C3F34AFB-D42A-4735-9B98-42D9C3F0A940}"/>
              </a:ext>
            </a:extLst>
          </p:cNvPr>
          <p:cNvSpPr txBox="1">
            <a:spLocks/>
          </p:cNvSpPr>
          <p:nvPr/>
        </p:nvSpPr>
        <p:spPr>
          <a:xfrm>
            <a:off x="269426" y="1261109"/>
            <a:ext cx="4146260" cy="5015249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Calibri" panose="020F0502020204030204" pitchFamily="34" charset="0"/>
              <a:buNone/>
            </a:pPr>
            <a:r>
              <a:rPr lang="pt-PT" sz="2400" dirty="0"/>
              <a:t>O modelo padrão é usado para descrever partículas e as suas interações. </a:t>
            </a:r>
          </a:p>
        </p:txBody>
      </p:sp>
    </p:spTree>
    <p:extLst>
      <p:ext uri="{BB962C8B-B14F-4D97-AF65-F5344CB8AC3E}">
        <p14:creationId xmlns:p14="http://schemas.microsoft.com/office/powerpoint/2010/main" val="15216748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F211F5C-6001-48BD-9BAA-96B463E8FB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935" y="196281"/>
            <a:ext cx="4028491" cy="970384"/>
          </a:xfrm>
          <a:noFill/>
          <a:ln w="19050">
            <a:noFill/>
          </a:ln>
        </p:spPr>
        <p:txBody>
          <a:bodyPr wrap="square">
            <a:normAutofit fontScale="90000"/>
          </a:bodyPr>
          <a:lstStyle/>
          <a:p>
            <a:pPr algn="ctr"/>
            <a:r>
              <a:rPr lang="pt-PT" sz="3400" dirty="0">
                <a:solidFill>
                  <a:schemeClr val="bg1"/>
                </a:solidFill>
              </a:rPr>
              <a:t>5.3 - Uma primeira seleção de pontos  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65FFE00B-6B28-471C-88D2-5E7DF906F6D6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23935" y="1176825"/>
            <a:ext cx="4286519" cy="244345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PT" sz="2200" dirty="0"/>
              <a:t>Selecionado os dados que mais se aproximam da massa observada,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t-PT" sz="2200" dirty="0"/>
              <a:t> Revela uma zona densa de pontos que aparenta descrever um plano.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t-PT" sz="2200" dirty="0"/>
              <a:t>Indica que pode ainda ser uma forma cónica. </a:t>
            </a:r>
          </a:p>
        </p:txBody>
      </p:sp>
      <p:pic>
        <p:nvPicPr>
          <p:cNvPr id="4" name="Marcador de Posição de Conteúdo 4" descr="Uma imagem com mapa, texto&#10;&#10;Descrição gerada com confiança muito alta">
            <a:extLst>
              <a:ext uri="{FF2B5EF4-FFF2-40B4-BE49-F238E27FC236}">
                <a16:creationId xmlns:a16="http://schemas.microsoft.com/office/drawing/2014/main" id="{8C7A617E-0B64-4751-AEB9-792C7313EE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7846" y="3429000"/>
            <a:ext cx="4172220" cy="2860039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BE497530-6324-4FBE-B132-165897D471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7846" y="212263"/>
            <a:ext cx="4172219" cy="3129048"/>
          </a:xfrm>
          <a:prstGeom prst="rect">
            <a:avLst/>
          </a:prstGeom>
        </p:spPr>
      </p:pic>
      <p:sp>
        <p:nvSpPr>
          <p:cNvPr id="9" name="Marcador de Posição da Data 3">
            <a:extLst>
              <a:ext uri="{FF2B5EF4-FFF2-40B4-BE49-F238E27FC236}">
                <a16:creationId xmlns:a16="http://schemas.microsoft.com/office/drawing/2014/main" id="{A0BD5E95-D00D-4027-BE0A-255BE6418FE2}"/>
              </a:ext>
            </a:extLst>
          </p:cNvPr>
          <p:cNvSpPr txBox="1">
            <a:spLocks/>
          </p:cNvSpPr>
          <p:nvPr/>
        </p:nvSpPr>
        <p:spPr>
          <a:xfrm>
            <a:off x="1" y="6501061"/>
            <a:ext cx="17068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/>
              <a:t>31/07/2018</a:t>
            </a:r>
            <a:endParaRPr lang="pt-PT" dirty="0"/>
          </a:p>
        </p:txBody>
      </p:sp>
      <p:sp>
        <p:nvSpPr>
          <p:cNvPr id="10" name="Marcador de Posição do Rodapé 4">
            <a:extLst>
              <a:ext uri="{FF2B5EF4-FFF2-40B4-BE49-F238E27FC236}">
                <a16:creationId xmlns:a16="http://schemas.microsoft.com/office/drawing/2014/main" id="{06B7603F-2773-41F6-89C5-7D4D9190DA7E}"/>
              </a:ext>
            </a:extLst>
          </p:cNvPr>
          <p:cNvSpPr txBox="1">
            <a:spLocks/>
          </p:cNvSpPr>
          <p:nvPr/>
        </p:nvSpPr>
        <p:spPr>
          <a:xfrm>
            <a:off x="1706881" y="6501060"/>
            <a:ext cx="57403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900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Phenomenology of the minimal B - L extension of the Standard Model</a:t>
            </a:r>
            <a:endParaRPr lang="pt-PT" dirty="0"/>
          </a:p>
        </p:txBody>
      </p:sp>
      <p:sp>
        <p:nvSpPr>
          <p:cNvPr id="11" name="Marcador de Posição do Número do Diapositivo 5">
            <a:extLst>
              <a:ext uri="{FF2B5EF4-FFF2-40B4-BE49-F238E27FC236}">
                <a16:creationId xmlns:a16="http://schemas.microsoft.com/office/drawing/2014/main" id="{1E4DEB35-A97C-48A9-915E-81B856BA1348}"/>
              </a:ext>
            </a:extLst>
          </p:cNvPr>
          <p:cNvSpPr txBox="1">
            <a:spLocks/>
          </p:cNvSpPr>
          <p:nvPr/>
        </p:nvSpPr>
        <p:spPr>
          <a:xfrm>
            <a:off x="8170141" y="647876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8D98F66-8C19-4B33-BAEA-95C8605606D7}" type="slidenum">
              <a:rPr lang="pt-PT" smtClean="0"/>
              <a:pPr/>
              <a:t>40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6158150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F211F5C-6001-48BD-9BAA-96B463E8FB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845" y="52691"/>
            <a:ext cx="4396154" cy="807333"/>
          </a:xfrm>
          <a:noFill/>
          <a:ln w="19050">
            <a:noFill/>
          </a:ln>
        </p:spPr>
        <p:txBody>
          <a:bodyPr wrap="square">
            <a:normAutofit/>
          </a:bodyPr>
          <a:lstStyle/>
          <a:p>
            <a:pPr algn="ctr"/>
            <a:r>
              <a:rPr lang="pt-PT" sz="3500" dirty="0">
                <a:solidFill>
                  <a:schemeClr val="bg1"/>
                </a:solidFill>
              </a:rPr>
              <a:t>5.4 - Scans aleatórios</a:t>
            </a:r>
          </a:p>
        </p:txBody>
      </p:sp>
      <p:pic>
        <p:nvPicPr>
          <p:cNvPr id="8" name="Marcador de Posição de Conteúdo 4">
            <a:extLst>
              <a:ext uri="{FF2B5EF4-FFF2-40B4-BE49-F238E27FC236}">
                <a16:creationId xmlns:a16="http://schemas.microsoft.com/office/drawing/2014/main" id="{DE39811B-9458-477A-A7DF-A4CEB0A9FF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4771" y="358828"/>
            <a:ext cx="4013384" cy="305111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34E574E4-FFD4-4D02-92D1-DC61D41303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224" y="3559629"/>
            <a:ext cx="3680028" cy="2797682"/>
          </a:xfrm>
          <a:prstGeom prst="rect">
            <a:avLst/>
          </a:prstGeom>
        </p:spPr>
      </p:pic>
      <p:pic>
        <p:nvPicPr>
          <p:cNvPr id="10" name="Marcador de Posição de Conteúdo 4" descr="Uma imagem com mapa, texto&#10;&#10;Descrição gerada com confiança muito alta">
            <a:extLst>
              <a:ext uri="{FF2B5EF4-FFF2-40B4-BE49-F238E27FC236}">
                <a16:creationId xmlns:a16="http://schemas.microsoft.com/office/drawing/2014/main" id="{1CBBC920-40C9-4183-83AE-25FC53DBD8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0747" y="3429000"/>
            <a:ext cx="3680029" cy="2797684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94CDEE7B-A8A6-4B66-8AA8-5C7B0077E918}"/>
              </a:ext>
            </a:extLst>
          </p:cNvPr>
          <p:cNvSpPr txBox="1"/>
          <p:nvPr/>
        </p:nvSpPr>
        <p:spPr>
          <a:xfrm>
            <a:off x="175845" y="1259377"/>
            <a:ext cx="4253915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200" dirty="0"/>
              <a:t>Feitos scans de completamente aleatórios com correções quânticas adicionais e uma nova seleção.</a:t>
            </a:r>
          </a:p>
          <a:p>
            <a:r>
              <a:rPr lang="pt-PT" sz="2200" dirty="0"/>
              <a:t>Observamos ainda os mesmos comportamentos para ambas as massas.  </a:t>
            </a:r>
          </a:p>
        </p:txBody>
      </p:sp>
      <p:sp>
        <p:nvSpPr>
          <p:cNvPr id="11" name="Marcador de Posição da Data 3">
            <a:extLst>
              <a:ext uri="{FF2B5EF4-FFF2-40B4-BE49-F238E27FC236}">
                <a16:creationId xmlns:a16="http://schemas.microsoft.com/office/drawing/2014/main" id="{72E066CD-62A2-4B31-A4BE-D634B22201BE}"/>
              </a:ext>
            </a:extLst>
          </p:cNvPr>
          <p:cNvSpPr txBox="1">
            <a:spLocks/>
          </p:cNvSpPr>
          <p:nvPr/>
        </p:nvSpPr>
        <p:spPr>
          <a:xfrm>
            <a:off x="1" y="6501061"/>
            <a:ext cx="17068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/>
              <a:t>31/07/2018</a:t>
            </a:r>
            <a:endParaRPr lang="pt-PT" dirty="0"/>
          </a:p>
        </p:txBody>
      </p:sp>
      <p:sp>
        <p:nvSpPr>
          <p:cNvPr id="12" name="Marcador de Posição do Rodapé 4">
            <a:extLst>
              <a:ext uri="{FF2B5EF4-FFF2-40B4-BE49-F238E27FC236}">
                <a16:creationId xmlns:a16="http://schemas.microsoft.com/office/drawing/2014/main" id="{B5183433-0834-44FF-975E-566A52471210}"/>
              </a:ext>
            </a:extLst>
          </p:cNvPr>
          <p:cNvSpPr txBox="1">
            <a:spLocks/>
          </p:cNvSpPr>
          <p:nvPr/>
        </p:nvSpPr>
        <p:spPr>
          <a:xfrm>
            <a:off x="1706881" y="6501060"/>
            <a:ext cx="57403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900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Phenomenology of the minimal B - L extension of the Standard Model</a:t>
            </a:r>
            <a:endParaRPr lang="pt-PT" dirty="0"/>
          </a:p>
        </p:txBody>
      </p:sp>
      <p:sp>
        <p:nvSpPr>
          <p:cNvPr id="13" name="Marcador de Posição do Número do Diapositivo 5">
            <a:extLst>
              <a:ext uri="{FF2B5EF4-FFF2-40B4-BE49-F238E27FC236}">
                <a16:creationId xmlns:a16="http://schemas.microsoft.com/office/drawing/2014/main" id="{E0AE9C5D-C536-42F8-B846-A7A4EC4EDDED}"/>
              </a:ext>
            </a:extLst>
          </p:cNvPr>
          <p:cNvSpPr txBox="1">
            <a:spLocks/>
          </p:cNvSpPr>
          <p:nvPr/>
        </p:nvSpPr>
        <p:spPr>
          <a:xfrm>
            <a:off x="8170141" y="647876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8D98F66-8C19-4B33-BAEA-95C8605606D7}" type="slidenum">
              <a:rPr lang="pt-PT" smtClean="0"/>
              <a:pPr/>
              <a:t>41</a:t>
            </a:fld>
            <a:endParaRPr lang="pt-PT" dirty="0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474EA403-C54B-416E-B9B8-9A0D078EE62D}"/>
              </a:ext>
            </a:extLst>
          </p:cNvPr>
          <p:cNvSpPr/>
          <p:nvPr/>
        </p:nvSpPr>
        <p:spPr>
          <a:xfrm>
            <a:off x="1706881" y="3559629"/>
            <a:ext cx="2174239" cy="41842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9EA08D08-221E-478B-A26E-33E83FC1379F}"/>
              </a:ext>
            </a:extLst>
          </p:cNvPr>
          <p:cNvSpPr/>
          <p:nvPr/>
        </p:nvSpPr>
        <p:spPr>
          <a:xfrm>
            <a:off x="6260593" y="339766"/>
            <a:ext cx="2174239" cy="41842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34132661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37FBD0-C7B6-4F09-B2DF-3E8CB5FD1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1" y="499719"/>
            <a:ext cx="4392385" cy="699796"/>
          </a:xfrm>
          <a:noFill/>
          <a:ln w="19050">
            <a:noFill/>
          </a:ln>
        </p:spPr>
        <p:txBody>
          <a:bodyPr wrap="square">
            <a:normAutofit/>
          </a:bodyPr>
          <a:lstStyle/>
          <a:p>
            <a:pPr algn="ctr"/>
            <a:r>
              <a:rPr lang="pt-PT" sz="3500" dirty="0">
                <a:solidFill>
                  <a:schemeClr val="bg1"/>
                </a:solidFill>
              </a:rPr>
              <a:t>5.5 - Limites de exclusão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C5A83A8B-FC9F-4B4A-8C61-3F67246934D6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14604" y="1199515"/>
            <a:ext cx="4310382" cy="21501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PT" sz="2200" dirty="0">
                <a:solidFill>
                  <a:schemeClr val="tx1"/>
                </a:solidFill>
              </a:rPr>
              <a:t>Destes selecionados foi calculado </a:t>
            </a:r>
            <a:r>
              <a:rPr lang="pt-PT" sz="2200" dirty="0"/>
              <a:t> os limites de exclusão do sector escalar, </a:t>
            </a:r>
            <a:r>
              <a:rPr lang="pt-PT" sz="2200" dirty="0">
                <a:solidFill>
                  <a:schemeClr val="tx1"/>
                </a:solidFill>
              </a:rPr>
              <a:t>Excluímos da nossa analise imediatamente todos os pontos que se encontram dentro da zona de exclusão. </a:t>
            </a:r>
          </a:p>
          <a:p>
            <a:pPr marL="0" indent="0">
              <a:buNone/>
            </a:pPr>
            <a:endParaRPr lang="pt-PT" sz="1700" dirty="0">
              <a:solidFill>
                <a:schemeClr val="bg1"/>
              </a:solidFill>
            </a:endParaRPr>
          </a:p>
        </p:txBody>
      </p:sp>
      <p:pic>
        <p:nvPicPr>
          <p:cNvPr id="10" name="Marcador de Posição de Conteúdo 5" descr="Uma imagem com texto, mapa&#10;&#10;Descrição gerada com confiança muito alta">
            <a:extLst>
              <a:ext uri="{FF2B5EF4-FFF2-40B4-BE49-F238E27FC236}">
                <a16:creationId xmlns:a16="http://schemas.microsoft.com/office/drawing/2014/main" id="{5F795C5E-063A-4140-BA84-9D339F8569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5012" y="3404189"/>
            <a:ext cx="4248007" cy="3074576"/>
          </a:xfrm>
          <a:prstGeom prst="rect">
            <a:avLst/>
          </a:prstGeom>
        </p:spPr>
      </p:pic>
      <p:pic>
        <p:nvPicPr>
          <p:cNvPr id="13" name="Imagem 12" descr="Uma imagem com texto, mapa&#10;&#10;Descrição gerada com confiança muito alta">
            <a:extLst>
              <a:ext uri="{FF2B5EF4-FFF2-40B4-BE49-F238E27FC236}">
                <a16:creationId xmlns:a16="http://schemas.microsoft.com/office/drawing/2014/main" id="{C485CD4A-FF2C-4C5D-AD41-4A3E02033A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1541" y="137148"/>
            <a:ext cx="4395443" cy="3116700"/>
          </a:xfrm>
          <a:prstGeom prst="rect">
            <a:avLst/>
          </a:prstGeom>
        </p:spPr>
      </p:pic>
      <p:sp>
        <p:nvSpPr>
          <p:cNvPr id="9" name="Marcador de Posição da Data 3">
            <a:extLst>
              <a:ext uri="{FF2B5EF4-FFF2-40B4-BE49-F238E27FC236}">
                <a16:creationId xmlns:a16="http://schemas.microsoft.com/office/drawing/2014/main" id="{4873B606-77E6-4ACA-906B-971ED0177C31}"/>
              </a:ext>
            </a:extLst>
          </p:cNvPr>
          <p:cNvSpPr txBox="1">
            <a:spLocks/>
          </p:cNvSpPr>
          <p:nvPr/>
        </p:nvSpPr>
        <p:spPr>
          <a:xfrm>
            <a:off x="1" y="6501061"/>
            <a:ext cx="17068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/>
              <a:t>31/07/2018</a:t>
            </a:r>
            <a:endParaRPr lang="pt-PT" dirty="0"/>
          </a:p>
        </p:txBody>
      </p:sp>
      <p:sp>
        <p:nvSpPr>
          <p:cNvPr id="11" name="Marcador de Posição do Rodapé 4">
            <a:extLst>
              <a:ext uri="{FF2B5EF4-FFF2-40B4-BE49-F238E27FC236}">
                <a16:creationId xmlns:a16="http://schemas.microsoft.com/office/drawing/2014/main" id="{64A82A40-DB0A-4654-8BF3-EC84666CC701}"/>
              </a:ext>
            </a:extLst>
          </p:cNvPr>
          <p:cNvSpPr txBox="1">
            <a:spLocks/>
          </p:cNvSpPr>
          <p:nvPr/>
        </p:nvSpPr>
        <p:spPr>
          <a:xfrm>
            <a:off x="1706881" y="6501060"/>
            <a:ext cx="57403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900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Phenomenology of the minimal B - L extension of the Standard Model</a:t>
            </a:r>
            <a:endParaRPr lang="pt-PT" dirty="0"/>
          </a:p>
        </p:txBody>
      </p:sp>
      <p:sp>
        <p:nvSpPr>
          <p:cNvPr id="12" name="Marcador de Posição do Número do Diapositivo 5">
            <a:extLst>
              <a:ext uri="{FF2B5EF4-FFF2-40B4-BE49-F238E27FC236}">
                <a16:creationId xmlns:a16="http://schemas.microsoft.com/office/drawing/2014/main" id="{23184FC0-575A-4B32-956A-9900B89BA81B}"/>
              </a:ext>
            </a:extLst>
          </p:cNvPr>
          <p:cNvSpPr txBox="1">
            <a:spLocks/>
          </p:cNvSpPr>
          <p:nvPr/>
        </p:nvSpPr>
        <p:spPr>
          <a:xfrm>
            <a:off x="8170141" y="647876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8D98F66-8C19-4B33-BAEA-95C8605606D7}" type="slidenum">
              <a:rPr lang="pt-PT" smtClean="0"/>
              <a:pPr/>
              <a:t>42</a:t>
            </a:fld>
            <a:endParaRPr lang="pt-PT" dirty="0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0EB16B7B-75AC-44E6-B5BD-9E93B628A573}"/>
              </a:ext>
            </a:extLst>
          </p:cNvPr>
          <p:cNvSpPr/>
          <p:nvPr/>
        </p:nvSpPr>
        <p:spPr>
          <a:xfrm>
            <a:off x="4637315" y="3325229"/>
            <a:ext cx="4395443" cy="14568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182AB1E2-DFAE-4852-ACDF-175E3B3AE9D3}"/>
              </a:ext>
            </a:extLst>
          </p:cNvPr>
          <p:cNvSpPr txBox="1"/>
          <p:nvPr/>
        </p:nvSpPr>
        <p:spPr>
          <a:xfrm>
            <a:off x="7205251" y="6250762"/>
            <a:ext cx="3914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700" dirty="0"/>
              <a:t>[</a:t>
            </a:r>
            <a:r>
              <a:rPr lang="pt-PT" sz="700" dirty="0" err="1"/>
              <a:t>GeV</a:t>
            </a:r>
            <a:r>
              <a:rPr lang="pt-PT" sz="700" dirty="0"/>
              <a:t>]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FC076A68-5629-448E-B43F-F4230B27C09C}"/>
              </a:ext>
            </a:extLst>
          </p:cNvPr>
          <p:cNvSpPr/>
          <p:nvPr/>
        </p:nvSpPr>
        <p:spPr>
          <a:xfrm>
            <a:off x="7258050" y="3024046"/>
            <a:ext cx="220980" cy="15349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F393CB31-D88E-4B2D-BE06-55B174DF6F43}"/>
              </a:ext>
            </a:extLst>
          </p:cNvPr>
          <p:cNvSpPr txBox="1"/>
          <p:nvPr/>
        </p:nvSpPr>
        <p:spPr>
          <a:xfrm>
            <a:off x="7163311" y="3012616"/>
            <a:ext cx="3914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700" dirty="0"/>
              <a:t>[</a:t>
            </a:r>
            <a:r>
              <a:rPr lang="pt-PT" sz="700" dirty="0" err="1"/>
              <a:t>GeV</a:t>
            </a:r>
            <a:r>
              <a:rPr lang="pt-PT" sz="700" dirty="0"/>
              <a:t>]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0196FA1D-9808-4A70-B389-9C77EDBD0A1A}"/>
              </a:ext>
            </a:extLst>
          </p:cNvPr>
          <p:cNvSpPr txBox="1"/>
          <p:nvPr/>
        </p:nvSpPr>
        <p:spPr>
          <a:xfrm>
            <a:off x="6414941" y="3016426"/>
            <a:ext cx="41870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700" dirty="0"/>
              <a:t>Massa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10230C3A-EF1F-4F3A-9C9F-AB0B657A57BC}"/>
              </a:ext>
            </a:extLst>
          </p:cNvPr>
          <p:cNvSpPr/>
          <p:nvPr/>
        </p:nvSpPr>
        <p:spPr>
          <a:xfrm>
            <a:off x="4701541" y="975360"/>
            <a:ext cx="160019" cy="97536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7E44AC40-CADE-47C2-AF82-EE22E7321773}"/>
              </a:ext>
            </a:extLst>
          </p:cNvPr>
          <p:cNvSpPr/>
          <p:nvPr/>
        </p:nvSpPr>
        <p:spPr>
          <a:xfrm>
            <a:off x="4781550" y="4357739"/>
            <a:ext cx="160019" cy="97536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94CE8AD0-46F2-4AF7-9751-CD8A22DF8FE0}"/>
              </a:ext>
            </a:extLst>
          </p:cNvPr>
          <p:cNvSpPr txBox="1"/>
          <p:nvPr/>
        </p:nvSpPr>
        <p:spPr>
          <a:xfrm rot="16200000">
            <a:off x="3658610" y="711708"/>
            <a:ext cx="256591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900" dirty="0"/>
              <a:t>Rácio de exclusão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44812526-21B5-43BE-A114-EB692F04BCCE}"/>
              </a:ext>
            </a:extLst>
          </p:cNvPr>
          <p:cNvSpPr txBox="1"/>
          <p:nvPr/>
        </p:nvSpPr>
        <p:spPr>
          <a:xfrm rot="16200000">
            <a:off x="3655523" y="3976644"/>
            <a:ext cx="256591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900" dirty="0"/>
              <a:t>Rácio de exclusão</a:t>
            </a:r>
          </a:p>
        </p:txBody>
      </p:sp>
    </p:spTree>
    <p:extLst>
      <p:ext uri="{BB962C8B-B14F-4D97-AF65-F5344CB8AC3E}">
        <p14:creationId xmlns:p14="http://schemas.microsoft.com/office/powerpoint/2010/main" val="1941710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D2351C4-A7F0-41F1-9854-460535584A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73" y="128802"/>
            <a:ext cx="4377558" cy="1039896"/>
          </a:xfrm>
          <a:noFill/>
          <a:ln w="19050">
            <a:noFill/>
          </a:ln>
        </p:spPr>
        <p:txBody>
          <a:bodyPr wrap="square">
            <a:normAutofit/>
          </a:bodyPr>
          <a:lstStyle/>
          <a:p>
            <a:pPr algn="ctr"/>
            <a:r>
              <a:rPr lang="pt-PT" dirty="0">
                <a:solidFill>
                  <a:schemeClr val="bg1"/>
                </a:solidFill>
              </a:rPr>
              <a:t>5.6 - Compatibilidade do sector de </a:t>
            </a:r>
            <a:r>
              <a:rPr lang="pt-PT" dirty="0" err="1">
                <a:solidFill>
                  <a:schemeClr val="bg1"/>
                </a:solidFill>
              </a:rPr>
              <a:t>Higgs</a:t>
            </a:r>
            <a:endParaRPr lang="pt-PT" dirty="0">
              <a:solidFill>
                <a:schemeClr val="bg1"/>
              </a:solidFill>
            </a:endParaRP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A9E8F7D2-D2F0-495E-BBAD-2B0E25F4DFCD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75847" y="1276000"/>
            <a:ext cx="4272580" cy="205502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PT" sz="2200" dirty="0"/>
              <a:t>Estudamos também a probabilidade destes pontos não excluídos descreverem os estados observados do sector de </a:t>
            </a:r>
            <a:r>
              <a:rPr lang="pt-PT" sz="2200" dirty="0" err="1"/>
              <a:t>Higgs</a:t>
            </a:r>
            <a:r>
              <a:rPr lang="pt-PT" sz="2200" dirty="0"/>
              <a:t> através do programa </a:t>
            </a:r>
            <a:r>
              <a:rPr lang="pt-PT" sz="2200" dirty="0" err="1"/>
              <a:t>HiggsSingals</a:t>
            </a:r>
            <a:r>
              <a:rPr lang="pt-PT" sz="2200" dirty="0"/>
              <a:t>.  </a:t>
            </a:r>
          </a:p>
        </p:txBody>
      </p:sp>
      <p:pic>
        <p:nvPicPr>
          <p:cNvPr id="6" name="Marcador de Posição de Conteúdo 4">
            <a:extLst>
              <a:ext uri="{FF2B5EF4-FFF2-40B4-BE49-F238E27FC236}">
                <a16:creationId xmlns:a16="http://schemas.microsoft.com/office/drawing/2014/main" id="{DF0EE775-AB00-4D85-89FD-061E67F7E4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447" y="3255157"/>
            <a:ext cx="4115907" cy="3230987"/>
          </a:xfrm>
          <a:prstGeom prst="rect">
            <a:avLst/>
          </a:prstGeom>
        </p:spPr>
      </p:pic>
      <p:pic>
        <p:nvPicPr>
          <p:cNvPr id="8" name="Imagem 7" descr="Uma imagem com texto, mapa&#10;&#10;Descrição gerada com confiança muito alta">
            <a:extLst>
              <a:ext uri="{FF2B5EF4-FFF2-40B4-BE49-F238E27FC236}">
                <a16:creationId xmlns:a16="http://schemas.microsoft.com/office/drawing/2014/main" id="{B144E295-B7AA-4D22-9264-12C37C0047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447" y="75412"/>
            <a:ext cx="3948040" cy="3135882"/>
          </a:xfrm>
          <a:prstGeom prst="rect">
            <a:avLst/>
          </a:prstGeom>
        </p:spPr>
      </p:pic>
      <p:pic>
        <p:nvPicPr>
          <p:cNvPr id="7" name="Marcador de Posição de Conteúdo 4" descr="Uma imagem com texto, mapa&#10;&#10;Descrição gerada com confiança muito alta">
            <a:extLst>
              <a:ext uri="{FF2B5EF4-FFF2-40B4-BE49-F238E27FC236}">
                <a16:creationId xmlns:a16="http://schemas.microsoft.com/office/drawing/2014/main" id="{D8CDACAD-B819-49A4-B5EC-D7D8DD9548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000" y="3526972"/>
            <a:ext cx="3687168" cy="2959172"/>
          </a:xfrm>
          <a:prstGeom prst="rect">
            <a:avLst/>
          </a:prstGeom>
        </p:spPr>
      </p:pic>
      <p:sp>
        <p:nvSpPr>
          <p:cNvPr id="11" name="Marcador de Posição da Data 3">
            <a:extLst>
              <a:ext uri="{FF2B5EF4-FFF2-40B4-BE49-F238E27FC236}">
                <a16:creationId xmlns:a16="http://schemas.microsoft.com/office/drawing/2014/main" id="{F552E4DA-C5A2-4327-89E6-D4AAED535CD2}"/>
              </a:ext>
            </a:extLst>
          </p:cNvPr>
          <p:cNvSpPr txBox="1">
            <a:spLocks/>
          </p:cNvSpPr>
          <p:nvPr/>
        </p:nvSpPr>
        <p:spPr>
          <a:xfrm>
            <a:off x="1" y="6501061"/>
            <a:ext cx="17068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/>
              <a:t>31/07/2018</a:t>
            </a:r>
            <a:endParaRPr lang="pt-PT" dirty="0"/>
          </a:p>
        </p:txBody>
      </p:sp>
      <p:sp>
        <p:nvSpPr>
          <p:cNvPr id="12" name="Marcador de Posição do Rodapé 4">
            <a:extLst>
              <a:ext uri="{FF2B5EF4-FFF2-40B4-BE49-F238E27FC236}">
                <a16:creationId xmlns:a16="http://schemas.microsoft.com/office/drawing/2014/main" id="{1438BD0D-DE70-4B9B-83FE-B1B90E90D65D}"/>
              </a:ext>
            </a:extLst>
          </p:cNvPr>
          <p:cNvSpPr txBox="1">
            <a:spLocks/>
          </p:cNvSpPr>
          <p:nvPr/>
        </p:nvSpPr>
        <p:spPr>
          <a:xfrm>
            <a:off x="1706881" y="6501060"/>
            <a:ext cx="57403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900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Phenomenology of the minimal B - L extension of the Standard Model</a:t>
            </a:r>
            <a:endParaRPr lang="pt-PT" dirty="0"/>
          </a:p>
        </p:txBody>
      </p:sp>
      <p:sp>
        <p:nvSpPr>
          <p:cNvPr id="13" name="Marcador de Posição do Número do Diapositivo 5">
            <a:extLst>
              <a:ext uri="{FF2B5EF4-FFF2-40B4-BE49-F238E27FC236}">
                <a16:creationId xmlns:a16="http://schemas.microsoft.com/office/drawing/2014/main" id="{F6304BBC-D41E-4EE5-A97F-FB810B1BD0C9}"/>
              </a:ext>
            </a:extLst>
          </p:cNvPr>
          <p:cNvSpPr txBox="1">
            <a:spLocks/>
          </p:cNvSpPr>
          <p:nvPr/>
        </p:nvSpPr>
        <p:spPr>
          <a:xfrm>
            <a:off x="8170141" y="647876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8D98F66-8C19-4B33-BAEA-95C8605606D7}" type="slidenum">
              <a:rPr lang="pt-PT" smtClean="0"/>
              <a:pPr/>
              <a:t>43</a:t>
            </a:fld>
            <a:endParaRPr lang="pt-PT" dirty="0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A6F463DB-101A-4189-AB61-6BF327EB92EA}"/>
              </a:ext>
            </a:extLst>
          </p:cNvPr>
          <p:cNvSpPr/>
          <p:nvPr/>
        </p:nvSpPr>
        <p:spPr>
          <a:xfrm>
            <a:off x="1638300" y="3634740"/>
            <a:ext cx="1356360" cy="18288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A2F2E4DB-D407-43C2-8218-6EE6F68D893F}"/>
              </a:ext>
            </a:extLst>
          </p:cNvPr>
          <p:cNvSpPr/>
          <p:nvPr/>
        </p:nvSpPr>
        <p:spPr>
          <a:xfrm>
            <a:off x="6955155" y="3035256"/>
            <a:ext cx="492125" cy="13198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 sz="700" dirty="0"/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68B44DC8-8E4F-445C-B41C-3256EFB74BB0}"/>
              </a:ext>
            </a:extLst>
          </p:cNvPr>
          <p:cNvSpPr txBox="1"/>
          <p:nvPr/>
        </p:nvSpPr>
        <p:spPr>
          <a:xfrm>
            <a:off x="6278880" y="2981677"/>
            <a:ext cx="53412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700" dirty="0"/>
              <a:t>Massa do</a:t>
            </a: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89051DA2-2D61-43DB-9441-E8DC08395E11}"/>
              </a:ext>
            </a:extLst>
          </p:cNvPr>
          <p:cNvSpPr/>
          <p:nvPr/>
        </p:nvSpPr>
        <p:spPr>
          <a:xfrm>
            <a:off x="6890463" y="2981676"/>
            <a:ext cx="391454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PT" sz="700" dirty="0"/>
              <a:t>[</a:t>
            </a:r>
            <a:r>
              <a:rPr lang="pt-PT" sz="700" dirty="0" err="1"/>
              <a:t>GeV</a:t>
            </a:r>
            <a:r>
              <a:rPr lang="pt-PT" sz="700" dirty="0"/>
              <a:t>]</a:t>
            </a: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9BABF5CE-B6AD-4116-BBEB-C55C306997F3}"/>
              </a:ext>
            </a:extLst>
          </p:cNvPr>
          <p:cNvSpPr/>
          <p:nvPr/>
        </p:nvSpPr>
        <p:spPr>
          <a:xfrm>
            <a:off x="7218680" y="6299200"/>
            <a:ext cx="271003" cy="152822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BE88BF79-C765-4ADC-8595-2692DE3C5A9B}"/>
              </a:ext>
            </a:extLst>
          </p:cNvPr>
          <p:cNvSpPr/>
          <p:nvPr/>
        </p:nvSpPr>
        <p:spPr>
          <a:xfrm>
            <a:off x="7133054" y="6278711"/>
            <a:ext cx="391454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PT" sz="700" dirty="0"/>
              <a:t>[</a:t>
            </a:r>
            <a:r>
              <a:rPr lang="pt-PT" sz="700" dirty="0" err="1"/>
              <a:t>GeV</a:t>
            </a:r>
            <a:r>
              <a:rPr lang="pt-PT" sz="700" dirty="0"/>
              <a:t>]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EC1FE5F7-C900-4AA8-9380-6BA361E20E3B}"/>
              </a:ext>
            </a:extLst>
          </p:cNvPr>
          <p:cNvSpPr txBox="1"/>
          <p:nvPr/>
        </p:nvSpPr>
        <p:spPr>
          <a:xfrm>
            <a:off x="6304280" y="6284843"/>
            <a:ext cx="53412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700" dirty="0"/>
              <a:t>Massa do</a:t>
            </a: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9096DB84-AB68-4C80-9C5A-5E2F348456DE}"/>
              </a:ext>
            </a:extLst>
          </p:cNvPr>
          <p:cNvSpPr/>
          <p:nvPr/>
        </p:nvSpPr>
        <p:spPr>
          <a:xfrm>
            <a:off x="4876800" y="1168698"/>
            <a:ext cx="274320" cy="622002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5C59545A-59C1-4496-B2E2-07BE46939EF6}"/>
              </a:ext>
            </a:extLst>
          </p:cNvPr>
          <p:cNvSpPr/>
          <p:nvPr/>
        </p:nvSpPr>
        <p:spPr>
          <a:xfrm>
            <a:off x="4876800" y="4168140"/>
            <a:ext cx="274320" cy="106680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9A9B40F6-EC1E-447B-8986-A44A054160BA}"/>
              </a:ext>
            </a:extLst>
          </p:cNvPr>
          <p:cNvSpPr txBox="1"/>
          <p:nvPr/>
        </p:nvSpPr>
        <p:spPr>
          <a:xfrm rot="16200000">
            <a:off x="3558474" y="355760"/>
            <a:ext cx="30511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800" dirty="0"/>
              <a:t>P-</a:t>
            </a:r>
            <a:r>
              <a:rPr lang="pt-PT" sz="800" dirty="0" err="1"/>
              <a:t>value</a:t>
            </a:r>
            <a:endParaRPr lang="pt-PT" sz="800" dirty="0"/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D5E81875-4FD5-4114-8FA8-16032E1808C1}"/>
              </a:ext>
            </a:extLst>
          </p:cNvPr>
          <p:cNvSpPr txBox="1"/>
          <p:nvPr/>
        </p:nvSpPr>
        <p:spPr>
          <a:xfrm rot="16200000">
            <a:off x="3560246" y="3450733"/>
            <a:ext cx="30511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800" dirty="0"/>
              <a:t>P-</a:t>
            </a:r>
            <a:r>
              <a:rPr lang="pt-PT" sz="800" dirty="0" err="1"/>
              <a:t>value</a:t>
            </a:r>
            <a:endParaRPr lang="pt-PT" sz="800" dirty="0"/>
          </a:p>
        </p:txBody>
      </p:sp>
    </p:spTree>
    <p:extLst>
      <p:ext uri="{BB962C8B-B14F-4D97-AF65-F5344CB8AC3E}">
        <p14:creationId xmlns:p14="http://schemas.microsoft.com/office/powerpoint/2010/main" val="371722527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4D0F1D-8910-4562-A9A4-8536C86A44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846" y="66857"/>
            <a:ext cx="4274856" cy="1146123"/>
          </a:xfrm>
        </p:spPr>
        <p:txBody>
          <a:bodyPr>
            <a:normAutofit fontScale="90000"/>
          </a:bodyPr>
          <a:lstStyle/>
          <a:p>
            <a:r>
              <a:rPr lang="pt-PT" dirty="0">
                <a:solidFill>
                  <a:schemeClr val="bg1"/>
                </a:solidFill>
              </a:rPr>
              <a:t>5.7 - Bissecções do gráfico de probabilidade  </a:t>
            </a:r>
          </a:p>
        </p:txBody>
      </p:sp>
      <p:pic>
        <p:nvPicPr>
          <p:cNvPr id="1026" name="Picture 2" descr="https://i.gyazo.com/0a2d6af715bfa8f1d0b993e33bd0bf6e.png">
            <a:extLst>
              <a:ext uri="{FF2B5EF4-FFF2-40B4-BE49-F238E27FC236}">
                <a16:creationId xmlns:a16="http://schemas.microsoft.com/office/drawing/2014/main" id="{5AD1841E-6363-428C-9953-11581E38BF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5895" y="289250"/>
            <a:ext cx="3950410" cy="3043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i.gyazo.com/b0ac7bc0166daa957946bf0e18666eb1.png">
            <a:extLst>
              <a:ext uri="{FF2B5EF4-FFF2-40B4-BE49-F238E27FC236}">
                <a16:creationId xmlns:a16="http://schemas.microsoft.com/office/drawing/2014/main" id="{87C7A980-A4DF-4CF4-99F3-509AB249AB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5895" y="3429001"/>
            <a:ext cx="3825551" cy="2832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i.gyazo.com/84b341931d368854f3cd6fb5eb2822e2.png">
            <a:extLst>
              <a:ext uri="{FF2B5EF4-FFF2-40B4-BE49-F238E27FC236}">
                <a16:creationId xmlns:a16="http://schemas.microsoft.com/office/drawing/2014/main" id="{C3E4315E-5DA2-45FF-B877-D03BEBF758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240" y="3485385"/>
            <a:ext cx="3676261" cy="2832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ADB9A70F-89E8-4A38-BB4F-4D064E8A0994}"/>
              </a:ext>
            </a:extLst>
          </p:cNvPr>
          <p:cNvSpPr txBox="1"/>
          <p:nvPr/>
        </p:nvSpPr>
        <p:spPr>
          <a:xfrm>
            <a:off x="175846" y="1212980"/>
            <a:ext cx="427485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200" dirty="0"/>
              <a:t>Para melhor visualização foi feita uma projeção do gráfico de pontos aceites segundo pares de eixos. </a:t>
            </a:r>
          </a:p>
        </p:txBody>
      </p:sp>
      <p:sp>
        <p:nvSpPr>
          <p:cNvPr id="10" name="Marcador de Posição da Data 3">
            <a:extLst>
              <a:ext uri="{FF2B5EF4-FFF2-40B4-BE49-F238E27FC236}">
                <a16:creationId xmlns:a16="http://schemas.microsoft.com/office/drawing/2014/main" id="{7C63EC05-6A63-4312-9B74-145E13D1A08C}"/>
              </a:ext>
            </a:extLst>
          </p:cNvPr>
          <p:cNvSpPr txBox="1">
            <a:spLocks/>
          </p:cNvSpPr>
          <p:nvPr/>
        </p:nvSpPr>
        <p:spPr>
          <a:xfrm>
            <a:off x="1" y="6501061"/>
            <a:ext cx="17068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/>
              <a:t>31/07/2018</a:t>
            </a:r>
            <a:endParaRPr lang="pt-PT" dirty="0"/>
          </a:p>
        </p:txBody>
      </p:sp>
      <p:sp>
        <p:nvSpPr>
          <p:cNvPr id="11" name="Marcador de Posição do Rodapé 4">
            <a:extLst>
              <a:ext uri="{FF2B5EF4-FFF2-40B4-BE49-F238E27FC236}">
                <a16:creationId xmlns:a16="http://schemas.microsoft.com/office/drawing/2014/main" id="{6E995112-E296-4BE8-91A3-7C1C560B4ADA}"/>
              </a:ext>
            </a:extLst>
          </p:cNvPr>
          <p:cNvSpPr txBox="1">
            <a:spLocks/>
          </p:cNvSpPr>
          <p:nvPr/>
        </p:nvSpPr>
        <p:spPr>
          <a:xfrm>
            <a:off x="1706881" y="6501060"/>
            <a:ext cx="57403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900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Phenomenology of the minimal B - L extension of the Standard Model</a:t>
            </a:r>
            <a:endParaRPr lang="pt-PT" dirty="0"/>
          </a:p>
        </p:txBody>
      </p:sp>
      <p:sp>
        <p:nvSpPr>
          <p:cNvPr id="12" name="Marcador de Posição do Número do Diapositivo 5">
            <a:extLst>
              <a:ext uri="{FF2B5EF4-FFF2-40B4-BE49-F238E27FC236}">
                <a16:creationId xmlns:a16="http://schemas.microsoft.com/office/drawing/2014/main" id="{E00EBE84-9190-4ACA-B405-FFFA6A271419}"/>
              </a:ext>
            </a:extLst>
          </p:cNvPr>
          <p:cNvSpPr txBox="1">
            <a:spLocks/>
          </p:cNvSpPr>
          <p:nvPr/>
        </p:nvSpPr>
        <p:spPr>
          <a:xfrm>
            <a:off x="8170141" y="647876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8D98F66-8C19-4B33-BAEA-95C8605606D7}" type="slidenum">
              <a:rPr lang="pt-PT" smtClean="0"/>
              <a:pPr/>
              <a:t>44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27142244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Marcador de Posição de Conteúdo 2">
            <a:extLst>
              <a:ext uri="{FF2B5EF4-FFF2-40B4-BE49-F238E27FC236}">
                <a16:creationId xmlns:a16="http://schemas.microsoft.com/office/drawing/2014/main" id="{3CC18B4E-2E6F-4BF8-B405-FDAD2D550B4F}"/>
              </a:ext>
            </a:extLst>
          </p:cNvPr>
          <p:cNvSpPr txBox="1">
            <a:spLocks/>
          </p:cNvSpPr>
          <p:nvPr/>
        </p:nvSpPr>
        <p:spPr>
          <a:xfrm>
            <a:off x="534971" y="18440"/>
            <a:ext cx="8074057" cy="120726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ts val="600"/>
              </a:spcAft>
              <a:buNone/>
            </a:pPr>
            <a:r>
              <a:rPr lang="pt-PT" sz="4700" dirty="0">
                <a:latin typeface="+mj-lt"/>
                <a:ea typeface="+mj-ea"/>
                <a:cs typeface="+mj-cs"/>
              </a:rPr>
              <a:t>5</a:t>
            </a:r>
            <a:r>
              <a:rPr lang="pt-PT" sz="4700" kern="1200" dirty="0">
                <a:latin typeface="+mj-lt"/>
                <a:ea typeface="+mj-ea"/>
                <a:cs typeface="+mj-cs"/>
              </a:rPr>
              <a:t>.8 - Limites associados ao bosão Z’ </a:t>
            </a:r>
          </a:p>
        </p:txBody>
      </p:sp>
      <p:pic>
        <p:nvPicPr>
          <p:cNvPr id="8" name="Picture 2" descr="https://i.gyazo.com/81eb7732a301dd61a12efa86e1e8af83.png">
            <a:extLst>
              <a:ext uri="{FF2B5EF4-FFF2-40B4-BE49-F238E27FC236}">
                <a16:creationId xmlns:a16="http://schemas.microsoft.com/office/drawing/2014/main" id="{60C14D44-21AB-4B07-829C-ADF4A427C4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090" y="1225709"/>
            <a:ext cx="7473820" cy="1726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Marcador de Posição de Conteúdo 2">
                <a:extLst>
                  <a:ext uri="{FF2B5EF4-FFF2-40B4-BE49-F238E27FC236}">
                    <a16:creationId xmlns:a16="http://schemas.microsoft.com/office/drawing/2014/main" id="{8123551C-77B2-4698-A2E3-8CFD65B9C22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1" y="3200813"/>
                <a:ext cx="9144000" cy="290648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pt-PT" sz="2200" dirty="0">
                    <a:solidFill>
                      <a:schemeClr val="tx1"/>
                    </a:solidFill>
                  </a:rPr>
                  <a:t>Tendo em conta estes constrangimentos experimentais uma observação rápida da expressão associada a massa do novo bosão de </a:t>
                </a:r>
                <a:r>
                  <a:rPr lang="pt-PT" sz="2200" dirty="0" err="1">
                    <a:solidFill>
                      <a:schemeClr val="tx1"/>
                    </a:solidFill>
                  </a:rPr>
                  <a:t>Gauge</a:t>
                </a:r>
                <a:r>
                  <a:rPr lang="pt-PT" sz="2200" dirty="0">
                    <a:solidFill>
                      <a:schemeClr val="tx1"/>
                    </a:solidFill>
                  </a:rPr>
                  <a:t> simplificada,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pt-PT" sz="22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PT" sz="25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2500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sSup>
                            <m:sSupPr>
                              <m:ctrlPr>
                                <a:rPr lang="pt-PT" sz="25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PT" sz="2500" i="1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p>
                              <m:r>
                                <a:rPr lang="pt-PT" sz="25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</m:sSub>
                      <m:r>
                        <a:rPr lang="pt-PT" sz="2500" i="1">
                          <a:latin typeface="Cambria Math" panose="02040503050406030204" pitchFamily="18" charset="0"/>
                        </a:rPr>
                        <m:t>≈2</m:t>
                      </m:r>
                      <m:sSubSup>
                        <m:sSubSupPr>
                          <m:ctrlPr>
                            <a:rPr lang="pt-PT" sz="25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PT" sz="2500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pt-PT" sz="25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pt-PT" sz="25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pt-PT" sz="25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pt-PT" sz="250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pt-PT" sz="2500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pt-PT" sz="2200" dirty="0">
                  <a:solidFill>
                    <a:schemeClr val="tx1"/>
                  </a:solidFill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pt-PT" sz="2200" dirty="0">
                    <a:solidFill>
                      <a:schemeClr val="tx1"/>
                    </a:solidFill>
                  </a:rPr>
                  <a:t>significando que o acoplamento de </a:t>
                </a:r>
                <a:r>
                  <a:rPr lang="pt-PT" sz="2200" dirty="0" err="1">
                    <a:solidFill>
                      <a:schemeClr val="tx1"/>
                    </a:solidFill>
                  </a:rPr>
                  <a:t>Gauge</a:t>
                </a:r>
                <a:r>
                  <a:rPr lang="pt-PT" sz="2200" dirty="0">
                    <a:solidFill>
                      <a:schemeClr val="tx1"/>
                    </a:solidFill>
                  </a:rPr>
                  <a:t> “</a:t>
                </a:r>
                <a:r>
                  <a:rPr lang="pt-PT" sz="2200" i="1" dirty="0">
                    <a:solidFill>
                      <a:schemeClr val="tx1"/>
                    </a:solidFill>
                  </a:rPr>
                  <a:t>prime</a:t>
                </a:r>
                <a:r>
                  <a:rPr lang="pt-PT" sz="2200" dirty="0">
                    <a:solidFill>
                      <a:schemeClr val="tx1"/>
                    </a:solidFill>
                  </a:rPr>
                  <a:t>” para o caso estudado tem o valor mínimo de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pt-PT" sz="2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sSub>
                          <m:sSubPr>
                            <m:ctrlPr>
                              <a:rPr lang="pt-PT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PT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sub>
                            <m:r>
                              <a:rPr lang="pt-PT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𝑚𝑖𝑛</m:t>
                            </m:r>
                          </m:sub>
                        </m:sSub>
                      </m:sub>
                      <m:sup>
                        <m: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pt-PT" sz="22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≈</m:t>
                    </m:r>
                    <m:r>
                      <a:rPr lang="pt-PT" sz="2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pt-PT" sz="2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" name="Marcador de Posição de Conteúdo 2">
                <a:extLst>
                  <a:ext uri="{FF2B5EF4-FFF2-40B4-BE49-F238E27FC236}">
                    <a16:creationId xmlns:a16="http://schemas.microsoft.com/office/drawing/2014/main" id="{8123551C-77B2-4698-A2E3-8CFD65B9C2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" y="3200813"/>
                <a:ext cx="9144000" cy="2906485"/>
              </a:xfrm>
              <a:prstGeom prst="rect">
                <a:avLst/>
              </a:prstGeom>
              <a:blipFill>
                <a:blip r:embed="rId3"/>
                <a:stretch>
                  <a:fillRect l="-867" t="-2725" r="-1133"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Marcador de Posição do Rodapé 1">
            <a:extLst>
              <a:ext uri="{FF2B5EF4-FFF2-40B4-BE49-F238E27FC236}">
                <a16:creationId xmlns:a16="http://schemas.microsoft.com/office/drawing/2014/main" id="{0C8BBF9B-43EF-444F-B2DD-CEE5FCC332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Phenomenology of the minimal B - L extension of the Standard Model</a:t>
            </a:r>
            <a:endParaRPr lang="pt-PT" dirty="0"/>
          </a:p>
        </p:txBody>
      </p:sp>
      <p:sp>
        <p:nvSpPr>
          <p:cNvPr id="7" name="Marcador de Posição da Data 3">
            <a:extLst>
              <a:ext uri="{FF2B5EF4-FFF2-40B4-BE49-F238E27FC236}">
                <a16:creationId xmlns:a16="http://schemas.microsoft.com/office/drawing/2014/main" id="{5B52F231-8B0E-416F-8DBA-CDA3E5615532}"/>
              </a:ext>
            </a:extLst>
          </p:cNvPr>
          <p:cNvSpPr txBox="1">
            <a:spLocks/>
          </p:cNvSpPr>
          <p:nvPr/>
        </p:nvSpPr>
        <p:spPr>
          <a:xfrm>
            <a:off x="1" y="6501061"/>
            <a:ext cx="17068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/>
              <a:t>31/07/2018</a:t>
            </a:r>
            <a:endParaRPr lang="pt-PT" dirty="0"/>
          </a:p>
        </p:txBody>
      </p:sp>
      <p:sp>
        <p:nvSpPr>
          <p:cNvPr id="9" name="Marcador de Posição do Rodapé 4">
            <a:extLst>
              <a:ext uri="{FF2B5EF4-FFF2-40B4-BE49-F238E27FC236}">
                <a16:creationId xmlns:a16="http://schemas.microsoft.com/office/drawing/2014/main" id="{99F4B877-FB62-4FB5-AF11-A1C0EAF4CFD7}"/>
              </a:ext>
            </a:extLst>
          </p:cNvPr>
          <p:cNvSpPr txBox="1">
            <a:spLocks/>
          </p:cNvSpPr>
          <p:nvPr/>
        </p:nvSpPr>
        <p:spPr>
          <a:xfrm>
            <a:off x="1706881" y="6501060"/>
            <a:ext cx="57403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900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Phenomenology of the minimal B - L extension of the Standard Model</a:t>
            </a:r>
            <a:endParaRPr lang="pt-PT" dirty="0"/>
          </a:p>
        </p:txBody>
      </p:sp>
      <p:sp>
        <p:nvSpPr>
          <p:cNvPr id="10" name="Marcador de Posição do Número do Diapositivo 5">
            <a:extLst>
              <a:ext uri="{FF2B5EF4-FFF2-40B4-BE49-F238E27FC236}">
                <a16:creationId xmlns:a16="http://schemas.microsoft.com/office/drawing/2014/main" id="{6F1721A6-D957-44FE-A0E5-EDB02AA179A6}"/>
              </a:ext>
            </a:extLst>
          </p:cNvPr>
          <p:cNvSpPr txBox="1">
            <a:spLocks/>
          </p:cNvSpPr>
          <p:nvPr/>
        </p:nvSpPr>
        <p:spPr>
          <a:xfrm>
            <a:off x="8170141" y="647876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8D98F66-8C19-4B33-BAEA-95C8605606D7}" type="slidenum">
              <a:rPr lang="pt-PT" smtClean="0"/>
              <a:pPr/>
              <a:t>45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83955919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234DD7-8A18-4A37-A334-6CCD6577B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dirty="0"/>
              <a:t>6 - Conclusões e trabalho futuro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0166AC8E-E1F3-4957-8C5A-AD2DA2798D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pt-PT" sz="2300" dirty="0"/>
              <a:t> O que fizemos neste projeto foi estudar as falhas do modelo padrão e explorar uma alternativa o modelo B-L-SM, focamo-nos principalmente no sector de </a:t>
            </a:r>
            <a:r>
              <a:rPr lang="pt-PT" sz="2300" dirty="0" err="1"/>
              <a:t>Higgs</a:t>
            </a:r>
            <a:r>
              <a:rPr lang="pt-PT" sz="2300" dirty="0"/>
              <a:t>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t-PT" sz="2300" dirty="0"/>
              <a:t>A nossa analise deste modelo aparenta mostrar que se encontra quase excluído ou descoberto existindo condições para as quais este é provável descrever os estados observados do </a:t>
            </a:r>
            <a:r>
              <a:rPr lang="pt-PT" sz="2300" dirty="0" err="1"/>
              <a:t>Higgs</a:t>
            </a:r>
            <a:r>
              <a:rPr lang="pt-PT" sz="2300" dirty="0"/>
              <a:t>.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t-PT" sz="2300" dirty="0"/>
              <a:t>Não foi possível estudar os neutrinos devido a constrangimentos de tempo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t-PT" sz="2300" dirty="0"/>
              <a:t>Este modelo continua com incoesistências experimentais, como assimetria matéria-antimatéria e matéria escura, um esforço tem que vir a ser feito para o completar.</a:t>
            </a:r>
          </a:p>
        </p:txBody>
      </p:sp>
      <p:sp>
        <p:nvSpPr>
          <p:cNvPr id="7" name="Marcador de Posição da Data 3">
            <a:extLst>
              <a:ext uri="{FF2B5EF4-FFF2-40B4-BE49-F238E27FC236}">
                <a16:creationId xmlns:a16="http://schemas.microsoft.com/office/drawing/2014/main" id="{D57FB5CA-CA55-4F6A-9325-F06DE1E82C28}"/>
              </a:ext>
            </a:extLst>
          </p:cNvPr>
          <p:cNvSpPr txBox="1">
            <a:spLocks/>
          </p:cNvSpPr>
          <p:nvPr/>
        </p:nvSpPr>
        <p:spPr>
          <a:xfrm>
            <a:off x="1" y="6501061"/>
            <a:ext cx="17068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/>
              <a:t>31/07/2018</a:t>
            </a:r>
            <a:endParaRPr lang="pt-PT" dirty="0"/>
          </a:p>
        </p:txBody>
      </p:sp>
      <p:sp>
        <p:nvSpPr>
          <p:cNvPr id="8" name="Marcador de Posição do Rodapé 4">
            <a:extLst>
              <a:ext uri="{FF2B5EF4-FFF2-40B4-BE49-F238E27FC236}">
                <a16:creationId xmlns:a16="http://schemas.microsoft.com/office/drawing/2014/main" id="{9709EFA8-BEBC-44A4-B65A-B3E94CF8BF66}"/>
              </a:ext>
            </a:extLst>
          </p:cNvPr>
          <p:cNvSpPr txBox="1">
            <a:spLocks/>
          </p:cNvSpPr>
          <p:nvPr/>
        </p:nvSpPr>
        <p:spPr>
          <a:xfrm>
            <a:off x="1706881" y="6501060"/>
            <a:ext cx="57403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900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Phenomenology of the minimal B - L extension of the Standard Model</a:t>
            </a:r>
            <a:endParaRPr lang="pt-PT" dirty="0"/>
          </a:p>
        </p:txBody>
      </p:sp>
      <p:sp>
        <p:nvSpPr>
          <p:cNvPr id="9" name="Marcador de Posição do Número do Diapositivo 5">
            <a:extLst>
              <a:ext uri="{FF2B5EF4-FFF2-40B4-BE49-F238E27FC236}">
                <a16:creationId xmlns:a16="http://schemas.microsoft.com/office/drawing/2014/main" id="{0431AA3C-4CA1-4432-8EC1-E7879C49C808}"/>
              </a:ext>
            </a:extLst>
          </p:cNvPr>
          <p:cNvSpPr txBox="1">
            <a:spLocks/>
          </p:cNvSpPr>
          <p:nvPr/>
        </p:nvSpPr>
        <p:spPr>
          <a:xfrm>
            <a:off x="8170141" y="647876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8D98F66-8C19-4B33-BAEA-95C8605606D7}" type="slidenum">
              <a:rPr lang="pt-PT" smtClean="0"/>
              <a:pPr/>
              <a:t>46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7175619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0C2126-2C37-407C-8A83-D3A4CF2DE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dirty="0">
                <a:solidFill>
                  <a:schemeClr val="bg1"/>
                </a:solidFill>
              </a:rPr>
              <a:t>1 - Motivação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75188D2C-7EB8-47F0-8D3B-40CF127DCB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6604" y="1642188"/>
            <a:ext cx="4274504" cy="3396342"/>
          </a:xfrm>
          <a:prstGeom prst="rect">
            <a:avLst/>
          </a:prstGeom>
        </p:spPr>
      </p:pic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994D9C00-471B-485C-929E-23B1EF2DE9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98F66-8C19-4B33-BAEA-95C8605606D7}" type="slidenum">
              <a:rPr lang="pt-PT" smtClean="0"/>
              <a:t>5</a:t>
            </a:fld>
            <a:endParaRPr lang="pt-PT" dirty="0"/>
          </a:p>
        </p:txBody>
      </p:sp>
      <p:sp>
        <p:nvSpPr>
          <p:cNvPr id="8" name="Marcador de Posição da Data 3">
            <a:extLst>
              <a:ext uri="{FF2B5EF4-FFF2-40B4-BE49-F238E27FC236}">
                <a16:creationId xmlns:a16="http://schemas.microsoft.com/office/drawing/2014/main" id="{9844D737-C1F5-43F6-B41F-02A43D955D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" y="6501061"/>
            <a:ext cx="1706880" cy="365125"/>
          </a:xfrm>
        </p:spPr>
        <p:txBody>
          <a:bodyPr/>
          <a:lstStyle/>
          <a:p>
            <a:r>
              <a:rPr lang="pt-PT" dirty="0"/>
              <a:t>31/07/2018</a:t>
            </a:r>
          </a:p>
        </p:txBody>
      </p:sp>
      <p:sp>
        <p:nvSpPr>
          <p:cNvPr id="9" name="Marcador de Posição do Rodapé 4">
            <a:extLst>
              <a:ext uri="{FF2B5EF4-FFF2-40B4-BE49-F238E27FC236}">
                <a16:creationId xmlns:a16="http://schemas.microsoft.com/office/drawing/2014/main" id="{3ABECC69-67FD-4DD5-9582-1EEE2FBA23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06881" y="6501060"/>
            <a:ext cx="5740399" cy="365125"/>
          </a:xfrm>
        </p:spPr>
        <p:txBody>
          <a:bodyPr/>
          <a:lstStyle/>
          <a:p>
            <a:r>
              <a:rPr lang="en-US" dirty="0"/>
              <a:t>Phenomenology of the minimal B - L extension of the Standard Model</a:t>
            </a:r>
            <a:endParaRPr lang="pt-PT" dirty="0"/>
          </a:p>
        </p:txBody>
      </p:sp>
      <p:sp>
        <p:nvSpPr>
          <p:cNvPr id="10" name="Marcador de Posição de Conteúdo 2">
            <a:extLst>
              <a:ext uri="{FF2B5EF4-FFF2-40B4-BE49-F238E27FC236}">
                <a16:creationId xmlns:a16="http://schemas.microsoft.com/office/drawing/2014/main" id="{F70EB3CF-624E-4573-A8C4-422F601F8A58}"/>
              </a:ext>
            </a:extLst>
          </p:cNvPr>
          <p:cNvSpPr txBox="1">
            <a:spLocks/>
          </p:cNvSpPr>
          <p:nvPr/>
        </p:nvSpPr>
        <p:spPr>
          <a:xfrm>
            <a:off x="269426" y="1261109"/>
            <a:ext cx="4146260" cy="5015249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Calibri" panose="020F0502020204030204" pitchFamily="34" charset="0"/>
              <a:buNone/>
            </a:pPr>
            <a:r>
              <a:rPr lang="pt-PT" sz="2400" dirty="0"/>
              <a:t>O modelo padrão é usado para descrever partículas e as suas interações. </a:t>
            </a:r>
          </a:p>
          <a:p>
            <a:pPr marL="0" indent="0">
              <a:buFont typeface="Calibri" panose="020F0502020204030204" pitchFamily="34" charset="0"/>
              <a:buNone/>
            </a:pPr>
            <a:r>
              <a:rPr lang="pt-PT" sz="2400" dirty="0"/>
              <a:t>Problemas com o modelo padrão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t-PT" sz="2400" dirty="0"/>
              <a:t>Massas de neutrinos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t-PT" sz="2400" dirty="0"/>
              <a:t>Matéria e energia escura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t-PT" sz="2400" dirty="0"/>
              <a:t>Assimetria entre matéria e anti matéria </a:t>
            </a:r>
          </a:p>
        </p:txBody>
      </p:sp>
    </p:spTree>
    <p:extLst>
      <p:ext uri="{BB962C8B-B14F-4D97-AF65-F5344CB8AC3E}">
        <p14:creationId xmlns:p14="http://schemas.microsoft.com/office/powerpoint/2010/main" val="22605454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0C2126-2C37-407C-8A83-D3A4CF2DE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dirty="0">
                <a:solidFill>
                  <a:schemeClr val="bg1"/>
                </a:solidFill>
              </a:rPr>
              <a:t>1 - Motivação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8039A525-78D7-4F11-9429-EB38745F353C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69426" y="1261109"/>
            <a:ext cx="4146260" cy="50152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PT" sz="2400" dirty="0"/>
              <a:t>O modelo padrão é usado para descrever partículas e as suas interações. </a:t>
            </a:r>
          </a:p>
          <a:p>
            <a:pPr marL="0" indent="0">
              <a:buNone/>
            </a:pPr>
            <a:r>
              <a:rPr lang="pt-PT" sz="2400" dirty="0"/>
              <a:t>Problemas com o modelo padrão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t-PT" sz="2400" dirty="0"/>
              <a:t>Massas de neutrinos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t-PT" sz="2400" dirty="0"/>
              <a:t>Matéria e energia escura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t-PT" sz="2400" dirty="0"/>
              <a:t>Assimetria entre matéria e anti matéria </a:t>
            </a:r>
          </a:p>
          <a:p>
            <a:pPr marL="0" indent="0">
              <a:buNone/>
            </a:pPr>
            <a:r>
              <a:rPr lang="pt-PT" sz="2400" dirty="0"/>
              <a:t>Iremos abordar o modelo B-L-SM como uma possível alternativa ao modelo padrão. 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75188D2C-7EB8-47F0-8D3B-40CF127DCB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6604" y="1642188"/>
            <a:ext cx="4274504" cy="3396342"/>
          </a:xfrm>
          <a:prstGeom prst="rect">
            <a:avLst/>
          </a:prstGeom>
        </p:spPr>
      </p:pic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123117E9-22DE-4845-9595-AF29CBAF8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98F66-8C19-4B33-BAEA-95C8605606D7}" type="slidenum">
              <a:rPr lang="pt-PT" smtClean="0"/>
              <a:t>6</a:t>
            </a:fld>
            <a:endParaRPr lang="pt-PT" dirty="0"/>
          </a:p>
        </p:txBody>
      </p:sp>
      <p:sp>
        <p:nvSpPr>
          <p:cNvPr id="8" name="Marcador de Posição da Data 3">
            <a:extLst>
              <a:ext uri="{FF2B5EF4-FFF2-40B4-BE49-F238E27FC236}">
                <a16:creationId xmlns:a16="http://schemas.microsoft.com/office/drawing/2014/main" id="{4E350F38-C6AA-40F1-AE02-3600688A25D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" y="6501061"/>
            <a:ext cx="1706880" cy="365125"/>
          </a:xfrm>
        </p:spPr>
        <p:txBody>
          <a:bodyPr/>
          <a:lstStyle/>
          <a:p>
            <a:r>
              <a:rPr lang="pt-PT" dirty="0"/>
              <a:t>31/07/2018</a:t>
            </a:r>
          </a:p>
        </p:txBody>
      </p:sp>
      <p:sp>
        <p:nvSpPr>
          <p:cNvPr id="9" name="Marcador de Posição do Rodapé 4">
            <a:extLst>
              <a:ext uri="{FF2B5EF4-FFF2-40B4-BE49-F238E27FC236}">
                <a16:creationId xmlns:a16="http://schemas.microsoft.com/office/drawing/2014/main" id="{63837535-BA18-4F97-8C65-FDE6C27C6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06881" y="6501060"/>
            <a:ext cx="5740399" cy="365125"/>
          </a:xfrm>
        </p:spPr>
        <p:txBody>
          <a:bodyPr/>
          <a:lstStyle/>
          <a:p>
            <a:r>
              <a:rPr lang="en-US" dirty="0"/>
              <a:t>Phenomenology of the minimal B - L extension of the Standard Model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3072403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4A358505-FC78-4FFE-BB36-1343010F5D54}"/>
              </a:ext>
            </a:extLst>
          </p:cNvPr>
          <p:cNvSpPr txBox="1"/>
          <p:nvPr/>
        </p:nvSpPr>
        <p:spPr>
          <a:xfrm>
            <a:off x="1786812" y="1912775"/>
            <a:ext cx="55703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4800" dirty="0"/>
              <a:t>2 - Introdução teórica </a:t>
            </a:r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3BBB12AE-96DD-4E73-AA8A-E72B08DA0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59980" y="6492875"/>
            <a:ext cx="984019" cy="365125"/>
          </a:xfrm>
        </p:spPr>
        <p:txBody>
          <a:bodyPr/>
          <a:lstStyle/>
          <a:p>
            <a:fld id="{18D98F66-8C19-4B33-BAEA-95C8605606D7}" type="slidenum">
              <a:rPr lang="pt-PT" smtClean="0"/>
              <a:t>7</a:t>
            </a:fld>
            <a:endParaRPr lang="pt-PT"/>
          </a:p>
        </p:txBody>
      </p:sp>
      <p:sp>
        <p:nvSpPr>
          <p:cNvPr id="6" name="Marcador de Posição da Data 3">
            <a:extLst>
              <a:ext uri="{FF2B5EF4-FFF2-40B4-BE49-F238E27FC236}">
                <a16:creationId xmlns:a16="http://schemas.microsoft.com/office/drawing/2014/main" id="{A6C1ADBD-E562-483E-96F3-3E693834D9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" y="6501061"/>
            <a:ext cx="1706880" cy="365125"/>
          </a:xfrm>
        </p:spPr>
        <p:txBody>
          <a:bodyPr/>
          <a:lstStyle/>
          <a:p>
            <a:r>
              <a:rPr lang="pt-PT" dirty="0"/>
              <a:t>31/07/2018</a:t>
            </a:r>
          </a:p>
        </p:txBody>
      </p:sp>
      <p:sp>
        <p:nvSpPr>
          <p:cNvPr id="7" name="Marcador de Posição do Rodapé 4">
            <a:extLst>
              <a:ext uri="{FF2B5EF4-FFF2-40B4-BE49-F238E27FC236}">
                <a16:creationId xmlns:a16="http://schemas.microsoft.com/office/drawing/2014/main" id="{9C494654-5088-4835-A791-7466FD356C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06881" y="6501060"/>
            <a:ext cx="5740399" cy="365125"/>
          </a:xfrm>
        </p:spPr>
        <p:txBody>
          <a:bodyPr/>
          <a:lstStyle/>
          <a:p>
            <a:r>
              <a:rPr lang="en-US" dirty="0"/>
              <a:t>Phenomenology of the minimal B - L extension of the Standard Model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6987877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1CF07C-481E-49EB-92BF-B321DC34B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dirty="0"/>
              <a:t>2.1 - Formalismo</a:t>
            </a:r>
            <a:endParaRPr lang="pt-PT" dirty="0">
              <a:solidFill>
                <a:srgbClr val="FFFF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Posição de Conteúdo 2">
                <a:extLst>
                  <a:ext uri="{FF2B5EF4-FFF2-40B4-BE49-F238E27FC236}">
                    <a16:creationId xmlns:a16="http://schemas.microsoft.com/office/drawing/2014/main" id="{4CEEA2CE-595B-4EA5-A13F-F6895964FB1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7923" y="1274404"/>
                <a:ext cx="8994531" cy="505605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pt-PT" sz="2200" dirty="0">
                    <a:solidFill>
                      <a:schemeClr val="tx1"/>
                    </a:solidFill>
                  </a:rPr>
                  <a:t>Iremos abordar física de partículas com formalismo lagrangiano,</a:t>
                </a:r>
              </a:p>
              <a:p>
                <a:pPr marL="0" indent="0">
                  <a:buNone/>
                </a:pPr>
                <a:endParaRPr lang="pt-PT" sz="22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pt-PT" sz="22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pt-PT" sz="2200" dirty="0">
                    <a:solidFill>
                      <a:schemeClr val="tx1"/>
                    </a:solidFill>
                  </a:rPr>
                  <a:t>pelo principio de mínima ação,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PT" sz="2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pt-PT" sz="2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𝒮</m:t>
                      </m:r>
                      <m:r>
                        <a:rPr lang="pt-PT" sz="2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pt-PT" sz="26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pt-PT" sz="2200" dirty="0">
                    <a:solidFill>
                      <a:schemeClr val="tx1"/>
                    </a:solidFill>
                  </a:rPr>
                  <a:t>obtemos as equações de Euler-Lagrange, </a:t>
                </a:r>
              </a:p>
              <a:p>
                <a:pPr marL="0" indent="0">
                  <a:buNone/>
                </a:pPr>
                <a:endParaRPr lang="pt-PT" sz="22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pt-PT" sz="2200" dirty="0">
                    <a:solidFill>
                      <a:schemeClr val="tx1"/>
                    </a:solidFill>
                  </a:rPr>
                  <a:t> </a:t>
                </a:r>
                <a:endParaRPr lang="pt-PT" sz="2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Marcador de Posição de Conteúdo 2">
                <a:extLst>
                  <a:ext uri="{FF2B5EF4-FFF2-40B4-BE49-F238E27FC236}">
                    <a16:creationId xmlns:a16="http://schemas.microsoft.com/office/drawing/2014/main" id="{4CEEA2CE-595B-4EA5-A13F-F6895964FB1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7923" y="1274404"/>
                <a:ext cx="8994531" cy="5056058"/>
              </a:xfrm>
              <a:blipFill>
                <a:blip r:embed="rId2"/>
                <a:stretch>
                  <a:fillRect l="-1897" t="-1568"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tângulo 3">
                <a:extLst>
                  <a:ext uri="{FF2B5EF4-FFF2-40B4-BE49-F238E27FC236}">
                    <a16:creationId xmlns:a16="http://schemas.microsoft.com/office/drawing/2014/main" id="{2D34A931-B04F-4FB3-BA15-038526D8C437}"/>
                  </a:ext>
                </a:extLst>
              </p:cNvPr>
              <p:cNvSpPr/>
              <p:nvPr/>
            </p:nvSpPr>
            <p:spPr>
              <a:xfrm>
                <a:off x="0" y="1709354"/>
                <a:ext cx="9144000" cy="91063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PT" sz="2600" i="1">
                          <a:latin typeface="Cambria Math" panose="02040503050406030204" pitchFamily="18" charset="0"/>
                        </a:rPr>
                        <m:t>𝒮</m:t>
                      </m:r>
                      <m:r>
                        <a:rPr lang="pt-PT" sz="260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subHide m:val="on"/>
                          <m:supHide m:val="on"/>
                          <m:ctrlPr>
                            <a:rPr lang="pt-PT" sz="2600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m:rPr>
                              <m:sty m:val="p"/>
                            </m:rPr>
                            <a:rPr lang="pt-PT" sz="2600">
                              <a:latin typeface="Cambria Math" panose="02040503050406030204" pitchFamily="18" charset="0"/>
                            </a:rPr>
                            <m:t>L</m:t>
                          </m:r>
                        </m:e>
                      </m:nary>
                      <m:r>
                        <a:rPr lang="pt-PT" sz="2600">
                          <a:latin typeface="Cambria Math" panose="02040503050406030204" pitchFamily="18" charset="0"/>
                        </a:rPr>
                        <m:t> </m:t>
                      </m:r>
                      <m:r>
                        <m:rPr>
                          <m:sty m:val="p"/>
                        </m:rPr>
                        <a:rPr lang="pt-PT" sz="2600">
                          <a:latin typeface="Cambria Math" panose="02040503050406030204" pitchFamily="18" charset="0"/>
                        </a:rPr>
                        <m:t>dt</m:t>
                      </m:r>
                      <m:r>
                        <a:rPr lang="pt-PT" sz="260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subHide m:val="on"/>
                          <m:supHide m:val="on"/>
                          <m:ctrlPr>
                            <a:rPr lang="pt-PT" sz="2600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pt-PT" sz="2600" i="1">
                              <a:latin typeface="Cambria Math" panose="02040503050406030204" pitchFamily="18" charset="0"/>
                            </a:rPr>
                            <m:t>ℒ</m:t>
                          </m:r>
                          <m:r>
                            <a:rPr lang="pt-PT" sz="2600"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pt-PT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pt-PT" sz="2600">
                                  <a:latin typeface="Cambria Math" panose="02040503050406030204" pitchFamily="18" charset="0"/>
                                </a:rPr>
                                <m:t>Φ</m:t>
                              </m:r>
                              <m:r>
                                <a:rPr lang="pt-PT" sz="260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pt-PT" sz="2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PT" sz="260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pt-PT" sz="2600">
                                      <a:latin typeface="Cambria Math" panose="02040503050406030204" pitchFamily="18" charset="0"/>
                                    </a:rPr>
                                    <m:t>μ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pt-PT" sz="2600">
                                  <a:latin typeface="Cambria Math" panose="02040503050406030204" pitchFamily="18" charset="0"/>
                                </a:rPr>
                                <m:t>Φ</m:t>
                              </m:r>
                            </m:e>
                          </m:d>
                        </m:e>
                      </m:nary>
                      <m:r>
                        <a:rPr lang="pt-PT" sz="2600">
                          <a:latin typeface="Cambria Math" panose="02040503050406030204" pitchFamily="18" charset="0"/>
                        </a:rPr>
                        <m:t> </m:t>
                      </m:r>
                      <m:sSup>
                        <m:sSupPr>
                          <m:ctrlPr>
                            <a:rPr lang="pt-PT" sz="2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pt-PT" sz="2600">
                              <a:latin typeface="Cambria Math" panose="02040503050406030204" pitchFamily="18" charset="0"/>
                            </a:rPr>
                            <m:t>d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pt-PT" sz="2600">
                              <a:latin typeface="Cambria Math" panose="02040503050406030204" pitchFamily="18" charset="0"/>
                            </a:rPr>
                            <m:t>μ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pt-PT" sz="2600">
                          <a:latin typeface="Cambria Math" panose="02040503050406030204" pitchFamily="18" charset="0"/>
                        </a:rPr>
                        <m:t>x</m:t>
                      </m:r>
                    </m:oMath>
                  </m:oMathPara>
                </a14:m>
                <a:endParaRPr lang="pt-PT" sz="2600" dirty="0"/>
              </a:p>
            </p:txBody>
          </p:sp>
        </mc:Choice>
        <mc:Fallback xmlns="">
          <p:sp>
            <p:nvSpPr>
              <p:cNvPr id="4" name="Retângulo 3">
                <a:extLst>
                  <a:ext uri="{FF2B5EF4-FFF2-40B4-BE49-F238E27FC236}">
                    <a16:creationId xmlns:a16="http://schemas.microsoft.com/office/drawing/2014/main" id="{2D34A931-B04F-4FB3-BA15-038526D8C4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709354"/>
                <a:ext cx="9144000" cy="91063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tângulo 4">
                <a:extLst>
                  <a:ext uri="{FF2B5EF4-FFF2-40B4-BE49-F238E27FC236}">
                    <a16:creationId xmlns:a16="http://schemas.microsoft.com/office/drawing/2014/main" id="{FBA43EA4-0467-4417-B8AE-DF2487247DBF}"/>
                  </a:ext>
                </a:extLst>
              </p:cNvPr>
              <p:cNvSpPr/>
              <p:nvPr/>
            </p:nvSpPr>
            <p:spPr>
              <a:xfrm>
                <a:off x="1319473" y="4331319"/>
                <a:ext cx="6531428" cy="137268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endParaRPr lang="pt-PT" sz="16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PT" sz="2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2600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pt-PT" sz="2600">
                              <a:latin typeface="Cambria Math" panose="02040503050406030204" pitchFamily="18" charset="0"/>
                            </a:rPr>
                            <m:t>μ</m:t>
                          </m:r>
                        </m:sub>
                      </m:sSub>
                      <m:d>
                        <m:dPr>
                          <m:ctrlPr>
                            <a:rPr lang="pt-PT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pt-PT" sz="2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PT" sz="260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pt-PT" sz="2600" i="1">
                                  <a:latin typeface="Cambria Math" panose="02040503050406030204" pitchFamily="18" charset="0"/>
                                </a:rPr>
                                <m:t>ℒ</m:t>
                              </m:r>
                              <m:d>
                                <m:dPr>
                                  <m:ctrlPr>
                                    <a:rPr lang="pt-PT" sz="2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PT" sz="2600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  <m:r>
                                    <a:rPr lang="pt-PT" sz="260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pt-PT" sz="2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PT" sz="2600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pt-PT" sz="2600">
                                          <a:latin typeface="Cambria Math" panose="02040503050406030204" pitchFamily="18" charset="0"/>
                                        </a:rPr>
                                        <m:t>μ</m:t>
                                      </m:r>
                                    </m:sub>
                                  </m:sSub>
                                  <m:r>
                                    <m:rPr>
                                      <m:sty m:val="p"/>
                                    </m:rPr>
                                    <a:rPr lang="pt-PT" sz="2600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</m:d>
                            </m:num>
                            <m:den>
                              <m:r>
                                <a:rPr lang="pt-PT" sz="260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d>
                                <m:dPr>
                                  <m:ctrlPr>
                                    <a:rPr lang="pt-PT" sz="2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pt-PT" sz="2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PT" sz="2600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pt-PT" sz="2600">
                                          <a:latin typeface="Cambria Math" panose="02040503050406030204" pitchFamily="18" charset="0"/>
                                        </a:rPr>
                                        <m:t>μ</m:t>
                                      </m:r>
                                    </m:sub>
                                  </m:sSub>
                                  <m:r>
                                    <m:rPr>
                                      <m:sty m:val="p"/>
                                    </m:rPr>
                                    <a:rPr lang="pt-PT" sz="2600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</m:d>
                            </m:den>
                          </m:f>
                        </m:e>
                      </m:d>
                      <m:r>
                        <a:rPr lang="pt-PT" sz="2600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pt-PT" sz="2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PT" sz="260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pt-PT" sz="2600" i="1">
                              <a:latin typeface="Cambria Math" panose="02040503050406030204" pitchFamily="18" charset="0"/>
                            </a:rPr>
                            <m:t>ℒ</m:t>
                          </m:r>
                          <m:d>
                            <m:dPr>
                              <m:ctrlPr>
                                <a:rPr lang="pt-PT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pt-PT" sz="2600">
                                  <a:latin typeface="Cambria Math" panose="02040503050406030204" pitchFamily="18" charset="0"/>
                                </a:rPr>
                                <m:t>Φ</m:t>
                              </m:r>
                              <m:r>
                                <a:rPr lang="pt-PT" sz="260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pt-PT" sz="2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PT" sz="260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pt-PT" sz="2600">
                                      <a:latin typeface="Cambria Math" panose="02040503050406030204" pitchFamily="18" charset="0"/>
                                    </a:rPr>
                                    <m:t>μ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pt-PT" sz="2600">
                                  <a:latin typeface="Cambria Math" panose="02040503050406030204" pitchFamily="18" charset="0"/>
                                </a:rPr>
                                <m:t>Φ</m:t>
                              </m:r>
                            </m:e>
                          </m:d>
                        </m:num>
                        <m:den>
                          <m:r>
                            <a:rPr lang="pt-PT" sz="260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pt-PT" sz="2600">
                              <a:latin typeface="Cambria Math" panose="02040503050406030204" pitchFamily="18" charset="0"/>
                            </a:rPr>
                            <m:t>Φ</m:t>
                          </m:r>
                        </m:den>
                      </m:f>
                      <m:r>
                        <a:rPr lang="pt-PT" sz="260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pt-PT" sz="2600" dirty="0"/>
              </a:p>
            </p:txBody>
          </p:sp>
        </mc:Choice>
        <mc:Fallback xmlns="">
          <p:sp>
            <p:nvSpPr>
              <p:cNvPr id="5" name="Retângulo 4">
                <a:extLst>
                  <a:ext uri="{FF2B5EF4-FFF2-40B4-BE49-F238E27FC236}">
                    <a16:creationId xmlns:a16="http://schemas.microsoft.com/office/drawing/2014/main" id="{FBA43EA4-0467-4417-B8AE-DF2487247D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9473" y="4331319"/>
                <a:ext cx="6531428" cy="137268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Marcador de Posição do Número do Diapositivo 7">
            <a:extLst>
              <a:ext uri="{FF2B5EF4-FFF2-40B4-BE49-F238E27FC236}">
                <a16:creationId xmlns:a16="http://schemas.microsoft.com/office/drawing/2014/main" id="{4D455034-2DD9-4996-B2B2-141B819FF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70141" y="6501059"/>
            <a:ext cx="984019" cy="365125"/>
          </a:xfrm>
        </p:spPr>
        <p:txBody>
          <a:bodyPr/>
          <a:lstStyle/>
          <a:p>
            <a:fld id="{18D98F66-8C19-4B33-BAEA-95C8605606D7}" type="slidenum">
              <a:rPr lang="pt-PT" smtClean="0"/>
              <a:t>8</a:t>
            </a:fld>
            <a:endParaRPr lang="pt-PT"/>
          </a:p>
        </p:txBody>
      </p:sp>
      <p:sp>
        <p:nvSpPr>
          <p:cNvPr id="10" name="Marcador de Posição da Data 3">
            <a:extLst>
              <a:ext uri="{FF2B5EF4-FFF2-40B4-BE49-F238E27FC236}">
                <a16:creationId xmlns:a16="http://schemas.microsoft.com/office/drawing/2014/main" id="{CEC2C548-F5C2-4A76-8807-63512F374BD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" y="6501061"/>
            <a:ext cx="1706880" cy="365125"/>
          </a:xfrm>
        </p:spPr>
        <p:txBody>
          <a:bodyPr/>
          <a:lstStyle/>
          <a:p>
            <a:r>
              <a:rPr lang="pt-PT" dirty="0"/>
              <a:t>31/07/2018</a:t>
            </a:r>
          </a:p>
        </p:txBody>
      </p:sp>
      <p:sp>
        <p:nvSpPr>
          <p:cNvPr id="11" name="Marcador de Posição do Rodapé 4">
            <a:extLst>
              <a:ext uri="{FF2B5EF4-FFF2-40B4-BE49-F238E27FC236}">
                <a16:creationId xmlns:a16="http://schemas.microsoft.com/office/drawing/2014/main" id="{DE6605B8-038B-4F2D-AF3F-D75239898B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06881" y="6501060"/>
            <a:ext cx="5740399" cy="365125"/>
          </a:xfrm>
        </p:spPr>
        <p:txBody>
          <a:bodyPr/>
          <a:lstStyle/>
          <a:p>
            <a:r>
              <a:rPr lang="en-US" dirty="0"/>
              <a:t>Phenomenology of the minimal B - L extension of the Standard Model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2438512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9A4F61-5543-4A2A-89ED-8EF0C5280E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dirty="0"/>
              <a:t>2.2 - Simetria e o Teorema de </a:t>
            </a:r>
            <a:r>
              <a:rPr lang="pt-PT" dirty="0" err="1"/>
              <a:t>Noether</a:t>
            </a:r>
            <a:r>
              <a:rPr lang="pt-PT" dirty="0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Posição de Conteúdo 2">
                <a:extLst>
                  <a:ext uri="{FF2B5EF4-FFF2-40B4-BE49-F238E27FC236}">
                    <a16:creationId xmlns:a16="http://schemas.microsoft.com/office/drawing/2014/main" id="{758CF9BD-2B28-4CC0-B395-8C3CBDF2EB6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pt-PT" sz="2200" dirty="0">
                    <a:solidFill>
                      <a:schemeClr val="tx1"/>
                    </a:solidFill>
                  </a:rPr>
                  <a:t>Se ao aplicarmos uma transformação continua ao sistema, </a:t>
                </a:r>
              </a:p>
              <a:p>
                <a:pPr marL="0" indent="0">
                  <a:buNone/>
                </a:pPr>
                <a:endParaRPr lang="pt-PT" sz="2200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pt-PT" sz="2600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pt-PT" sz="2200" dirty="0">
                    <a:solidFill>
                      <a:schemeClr val="tx1"/>
                    </a:solidFill>
                  </a:rPr>
                  <a:t>tal transformação deixa as dinâmicas do sistema invariantes se,</a:t>
                </a:r>
              </a:p>
              <a:p>
                <a:pPr marL="0" indent="0">
                  <a:buNone/>
                </a:pPr>
                <a:endParaRPr lang="pt-PT" sz="22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pt-PT" sz="22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pt-PT" sz="2200" dirty="0">
                    <a:solidFill>
                      <a:schemeClr val="tx1"/>
                    </a:solidFill>
                  </a:rPr>
                  <a:t>Se a transformação for genérica temos uma simetria do sistema, onde através  do teorema de </a:t>
                </a:r>
                <a:r>
                  <a:rPr lang="pt-PT" sz="2200" dirty="0" err="1">
                    <a:solidFill>
                      <a:schemeClr val="tx1"/>
                    </a:solidFill>
                  </a:rPr>
                  <a:t>Noether</a:t>
                </a:r>
                <a:r>
                  <a:rPr lang="pt-PT" sz="2200" dirty="0">
                    <a:solidFill>
                      <a:schemeClr val="tx1"/>
                    </a:solidFill>
                  </a:rPr>
                  <a:t> temos associada uma corrente e carga conservada.</a:t>
                </a:r>
              </a:p>
              <a:p>
                <a:pPr marL="0" indent="0">
                  <a:buNone/>
                </a:pPr>
                <a:endParaRPr lang="pt-PT" sz="2200" dirty="0">
                  <a:solidFill>
                    <a:srgbClr val="FF0000"/>
                  </a:solidFill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PT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pt-PT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b>
                      </m:sSub>
                      <m:sSup>
                        <m:sSupPr>
                          <m:ctrlPr>
                            <a:rPr lang="pt-PT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PT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sup>
                          <m:r>
                            <a:rPr lang="pt-PT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p>
                      </m:sSup>
                      <m:r>
                        <a:rPr lang="pt-PT" sz="2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         </m:t>
                      </m:r>
                      <m:r>
                        <a:rPr lang="pt-PT" sz="2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pt-PT" sz="2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subHide m:val="on"/>
                          <m:supHide m:val="on"/>
                          <m:ctrlPr>
                            <a:rPr lang="pt-PT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pt-PT" sz="2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pt-PT" sz="26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j</m:t>
                              </m:r>
                            </m:e>
                            <m:sup>
                              <m:r>
                                <a:rPr lang="pt-PT" sz="26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p>
                          <m:sSup>
                            <m:sSupPr>
                              <m:ctrlPr>
                                <a:rPr lang="pt-PT" sz="2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pt-PT" sz="26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</m:e>
                            <m:sup>
                              <m:r>
                                <a:rPr lang="pt-PT" sz="26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pt-PT" sz="26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nary>
                    </m:oMath>
                  </m:oMathPara>
                </a14:m>
                <a:endParaRPr lang="pt-PT" sz="2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Marcador de Posição de Conteúdo 2">
                <a:extLst>
                  <a:ext uri="{FF2B5EF4-FFF2-40B4-BE49-F238E27FC236}">
                    <a16:creationId xmlns:a16="http://schemas.microsoft.com/office/drawing/2014/main" id="{758CF9BD-2B28-4CC0-B395-8C3CBDF2EB6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897" t="-1568" r="-1084"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aixaDeTexto 3">
            <a:extLst>
              <a:ext uri="{FF2B5EF4-FFF2-40B4-BE49-F238E27FC236}">
                <a16:creationId xmlns:a16="http://schemas.microsoft.com/office/drawing/2014/main" id="{A8056D34-92DE-4B7A-9885-9EC9DD963DCF}"/>
              </a:ext>
            </a:extLst>
          </p:cNvPr>
          <p:cNvSpPr txBox="1"/>
          <p:nvPr/>
        </p:nvSpPr>
        <p:spPr>
          <a:xfrm>
            <a:off x="4851918" y="6007297"/>
            <a:ext cx="133222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500" i="1" dirty="0"/>
              <a:t>Todo o espaço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tângulo 4">
                <a:extLst>
                  <a:ext uri="{FF2B5EF4-FFF2-40B4-BE49-F238E27FC236}">
                    <a16:creationId xmlns:a16="http://schemas.microsoft.com/office/drawing/2014/main" id="{74503253-44FD-4CF5-9F10-F65F0610151C}"/>
                  </a:ext>
                </a:extLst>
              </p:cNvPr>
              <p:cNvSpPr/>
              <p:nvPr/>
            </p:nvSpPr>
            <p:spPr>
              <a:xfrm>
                <a:off x="3130174" y="1947379"/>
                <a:ext cx="2910027" cy="4924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pt-PT" sz="2600">
                          <a:latin typeface="Cambria Math" panose="02040503050406030204" pitchFamily="18" charset="0"/>
                        </a:rPr>
                        <m:t>ϕ</m:t>
                      </m:r>
                      <m:r>
                        <a:rPr lang="pt-PT" sz="2600">
                          <a:latin typeface="Cambria Math" panose="02040503050406030204" pitchFamily="18" charset="0"/>
                        </a:rPr>
                        <m:t>→</m:t>
                      </m:r>
                      <m:sSup>
                        <m:sSupPr>
                          <m:ctrlPr>
                            <a:rPr lang="pt-PT" sz="2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pt-PT" sz="2600">
                              <a:latin typeface="Cambria Math" panose="02040503050406030204" pitchFamily="18" charset="0"/>
                            </a:rPr>
                            <m:t>ϕ</m:t>
                          </m:r>
                        </m:e>
                        <m:sup>
                          <m:r>
                            <a:rPr lang="pt-PT" sz="26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pt-PT" sz="260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pt-PT" sz="2600">
                          <a:latin typeface="Cambria Math" panose="02040503050406030204" pitchFamily="18" charset="0"/>
                        </a:rPr>
                        <m:t>ϕ</m:t>
                      </m:r>
                      <m:r>
                        <a:rPr lang="pt-PT" sz="2600">
                          <a:latin typeface="Cambria Math" panose="02040503050406030204" pitchFamily="18" charset="0"/>
                        </a:rPr>
                        <m:t>+ </m:t>
                      </m:r>
                      <m:r>
                        <m:rPr>
                          <m:sty m:val="p"/>
                        </m:rPr>
                        <a:rPr lang="pt-PT" sz="2600">
                          <a:latin typeface="Cambria Math" panose="02040503050406030204" pitchFamily="18" charset="0"/>
                        </a:rPr>
                        <m:t>δϕ</m:t>
                      </m:r>
                    </m:oMath>
                  </m:oMathPara>
                </a14:m>
                <a:endParaRPr lang="pt-PT" sz="2600" dirty="0"/>
              </a:p>
            </p:txBody>
          </p:sp>
        </mc:Choice>
        <mc:Fallback xmlns="">
          <p:sp>
            <p:nvSpPr>
              <p:cNvPr id="5" name="Retângulo 4">
                <a:extLst>
                  <a:ext uri="{FF2B5EF4-FFF2-40B4-BE49-F238E27FC236}">
                    <a16:creationId xmlns:a16="http://schemas.microsoft.com/office/drawing/2014/main" id="{74503253-44FD-4CF5-9F10-F65F061015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0174" y="1947379"/>
                <a:ext cx="2910027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tângulo 5">
                <a:extLst>
                  <a:ext uri="{FF2B5EF4-FFF2-40B4-BE49-F238E27FC236}">
                    <a16:creationId xmlns:a16="http://schemas.microsoft.com/office/drawing/2014/main" id="{0CD1B326-2FFF-4EB4-B4B1-402C7FB6AFAD}"/>
                  </a:ext>
                </a:extLst>
              </p:cNvPr>
              <p:cNvSpPr/>
              <p:nvPr/>
            </p:nvSpPr>
            <p:spPr>
              <a:xfrm>
                <a:off x="2609443" y="3429000"/>
                <a:ext cx="3925113" cy="55547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pt-PT" dirty="0"/>
                  <a:t> </a:t>
                </a:r>
                <a14:m>
                  <m:oMath xmlns:m="http://schemas.openxmlformats.org/officeDocument/2006/math">
                    <m:r>
                      <a:rPr lang="pt-PT" sz="2600" i="1">
                        <a:latin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pt-PT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pt-PT" sz="2600">
                            <a:latin typeface="Cambria Math" panose="02040503050406030204" pitchFamily="18" charset="0"/>
                          </a:rPr>
                          <m:t>Φ</m:t>
                        </m:r>
                        <m:r>
                          <a:rPr lang="pt-PT" sz="260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pt-PT" sz="2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PT" sz="260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pt-PT" sz="2600">
                                <a:latin typeface="Cambria Math" panose="02040503050406030204" pitchFamily="18" charset="0"/>
                              </a:rPr>
                              <m:t>μ</m:t>
                            </m:r>
                          </m:sub>
                        </m:sSub>
                        <m:r>
                          <m:rPr>
                            <m:sty m:val="p"/>
                          </m:rPr>
                          <a:rPr lang="pt-PT" sz="2600">
                            <a:latin typeface="Cambria Math" panose="02040503050406030204" pitchFamily="18" charset="0"/>
                          </a:rPr>
                          <m:t>Φ</m:t>
                        </m:r>
                      </m:e>
                    </m:d>
                    <m:r>
                      <a:rPr lang="pt-PT" sz="26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pt-PT" sz="2600" dirty="0"/>
                  <a:t> </a:t>
                </a:r>
                <a14:m>
                  <m:oMath xmlns:m="http://schemas.openxmlformats.org/officeDocument/2006/math">
                    <m:r>
                      <a:rPr lang="pt-PT" sz="2600" i="1">
                        <a:latin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pt-PT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pt-PT" sz="2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pt-PT" sz="2600">
                                <a:latin typeface="Cambria Math" panose="02040503050406030204" pitchFamily="18" charset="0"/>
                              </a:rPr>
                              <m:t>Φ</m:t>
                            </m:r>
                          </m:e>
                          <m:sup>
                            <m:r>
                              <a:rPr lang="pt-PT" sz="260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pt-PT" sz="260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pt-PT" sz="2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PT" sz="260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pt-PT" sz="2600">
                                <a:latin typeface="Cambria Math" panose="02040503050406030204" pitchFamily="18" charset="0"/>
                              </a:rPr>
                              <m:t>μ</m:t>
                            </m:r>
                          </m:sub>
                        </m:sSub>
                        <m:sSup>
                          <m:sSupPr>
                            <m:ctrlPr>
                              <a:rPr lang="pt-PT" sz="2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pt-PT" sz="2600">
                                <a:latin typeface="Cambria Math" panose="02040503050406030204" pitchFamily="18" charset="0"/>
                              </a:rPr>
                              <m:t>Φ</m:t>
                            </m:r>
                          </m:e>
                          <m:sup>
                            <m:r>
                              <a:rPr lang="pt-PT" sz="260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endParaRPr lang="pt-PT" sz="2600" dirty="0"/>
              </a:p>
            </p:txBody>
          </p:sp>
        </mc:Choice>
        <mc:Fallback xmlns="">
          <p:sp>
            <p:nvSpPr>
              <p:cNvPr id="6" name="Retângulo 5">
                <a:extLst>
                  <a:ext uri="{FF2B5EF4-FFF2-40B4-BE49-F238E27FC236}">
                    <a16:creationId xmlns:a16="http://schemas.microsoft.com/office/drawing/2014/main" id="{0CD1B326-2FFF-4EB4-B4B1-402C7FB6AF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9443" y="3429000"/>
                <a:ext cx="3925113" cy="55547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Marcador de Posição do Número do Diapositivo 8">
            <a:extLst>
              <a:ext uri="{FF2B5EF4-FFF2-40B4-BE49-F238E27FC236}">
                <a16:creationId xmlns:a16="http://schemas.microsoft.com/office/drawing/2014/main" id="{09E2D2D8-C20A-4A33-A263-7AC0F7466B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70141" y="6459786"/>
            <a:ext cx="984019" cy="365125"/>
          </a:xfrm>
        </p:spPr>
        <p:txBody>
          <a:bodyPr/>
          <a:lstStyle/>
          <a:p>
            <a:fld id="{18D98F66-8C19-4B33-BAEA-95C8605606D7}" type="slidenum">
              <a:rPr lang="pt-PT" smtClean="0"/>
              <a:t>9</a:t>
            </a:fld>
            <a:endParaRPr lang="pt-PT"/>
          </a:p>
        </p:txBody>
      </p:sp>
      <p:sp>
        <p:nvSpPr>
          <p:cNvPr id="10" name="Marcador de Posição da Data 3">
            <a:extLst>
              <a:ext uri="{FF2B5EF4-FFF2-40B4-BE49-F238E27FC236}">
                <a16:creationId xmlns:a16="http://schemas.microsoft.com/office/drawing/2014/main" id="{2E5AE7E2-810F-4BEA-9C9B-A289AFE9CB8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" y="6501061"/>
            <a:ext cx="1706880" cy="365125"/>
          </a:xfrm>
        </p:spPr>
        <p:txBody>
          <a:bodyPr/>
          <a:lstStyle/>
          <a:p>
            <a:r>
              <a:rPr lang="pt-PT" dirty="0"/>
              <a:t>31/07/2018</a:t>
            </a:r>
          </a:p>
        </p:txBody>
      </p:sp>
      <p:sp>
        <p:nvSpPr>
          <p:cNvPr id="11" name="Marcador de Posição do Rodapé 4">
            <a:extLst>
              <a:ext uri="{FF2B5EF4-FFF2-40B4-BE49-F238E27FC236}">
                <a16:creationId xmlns:a16="http://schemas.microsoft.com/office/drawing/2014/main" id="{CD6FF992-1B7C-4F18-967C-4FE95A4C4A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06881" y="6501060"/>
            <a:ext cx="5740399" cy="365125"/>
          </a:xfrm>
        </p:spPr>
        <p:txBody>
          <a:bodyPr/>
          <a:lstStyle/>
          <a:p>
            <a:r>
              <a:rPr lang="en-US" dirty="0"/>
              <a:t>Phenomenology of the minimal B - L extension of the Standard Model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4097018940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tiva">
  <a:themeElements>
    <a:clrScheme name="Retrospetiva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tiva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tiva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Retrospetiva</Template>
  <TotalTime>1621</TotalTime>
  <Words>2837</Words>
  <Application>Microsoft Office PowerPoint</Application>
  <PresentationFormat>Apresentação no Ecrã (4:3)</PresentationFormat>
  <Paragraphs>444</Paragraphs>
  <Slides>46</Slides>
  <Notes>0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46</vt:i4>
      </vt:variant>
    </vt:vector>
  </HeadingPairs>
  <TitlesOfParts>
    <vt:vector size="52" baseType="lpstr">
      <vt:lpstr>Arial</vt:lpstr>
      <vt:lpstr>Calibri</vt:lpstr>
      <vt:lpstr>Calibri Light</vt:lpstr>
      <vt:lpstr>Cambria Math</vt:lpstr>
      <vt:lpstr>Wingdings</vt:lpstr>
      <vt:lpstr>Retrospetiva</vt:lpstr>
      <vt:lpstr>Phenomenology of the minimal  B - L extension of the Standard Model</vt:lpstr>
      <vt:lpstr>Conteúdo </vt:lpstr>
      <vt:lpstr>Apresentação do PowerPoint</vt:lpstr>
      <vt:lpstr>1 - Motivação</vt:lpstr>
      <vt:lpstr>1 - Motivação</vt:lpstr>
      <vt:lpstr>1 - Motivação</vt:lpstr>
      <vt:lpstr>Apresentação do PowerPoint</vt:lpstr>
      <vt:lpstr>2.1 - Formalismo</vt:lpstr>
      <vt:lpstr>2.2 - Simetria e o Teorema de Noether </vt:lpstr>
      <vt:lpstr>2.3 - Quebra espontânea de uma simetria </vt:lpstr>
      <vt:lpstr>2.3 - Quebra espontânea de uma simetria </vt:lpstr>
      <vt:lpstr>2.3 - Quebra espontânea de uma simetria </vt:lpstr>
      <vt:lpstr>Apresentação do PowerPoint</vt:lpstr>
      <vt:lpstr>3.1 - Geração de massa para bosões no modelo padrão</vt:lpstr>
      <vt:lpstr>3.1 - Geração de massa para bosões no modelo padrão</vt:lpstr>
      <vt:lpstr>3.1 - Geração de massa para bosões no modelo padrão</vt:lpstr>
      <vt:lpstr>3.1 - Geração de massa para bosões no modelo padrão</vt:lpstr>
      <vt:lpstr>3.1 - Geração de massa para bosões no modelo padrão</vt:lpstr>
      <vt:lpstr>3.1 - Geração de massa para bosões no modelo padrão</vt:lpstr>
      <vt:lpstr>3.2 - Geração de massa dos fermiões no modelo padrão</vt:lpstr>
      <vt:lpstr>3.2 - Geração de massa dos fermiões no modelo padrão</vt:lpstr>
      <vt:lpstr>3.2 - Geração de massa dos fermiões no modelo padrão</vt:lpstr>
      <vt:lpstr>3.2 - Geração de massa dos fermiões no modelo padrão</vt:lpstr>
      <vt:lpstr>Apresentação do PowerPoint</vt:lpstr>
      <vt:lpstr>4.1 - O modelo B-L-SM, sector escalar. </vt:lpstr>
      <vt:lpstr>4.1 - O modelo B-L-SM, sector escalar. </vt:lpstr>
      <vt:lpstr>4.1 - O modelo B-L-SM, sector escalar. </vt:lpstr>
      <vt:lpstr>4.1 - O modelo B-L-SM, sector escalar. </vt:lpstr>
      <vt:lpstr>4.1 - O modelo B-L-SM, sector escalar. </vt:lpstr>
      <vt:lpstr>4.2 - O Modelo B-L-SM, conteúdo bosônico</vt:lpstr>
      <vt:lpstr>4.2 - O Modelo B-L-SM, conteúdo bosônico</vt:lpstr>
      <vt:lpstr>4.2 - O Modelo B-L-SM, conteúdo bosônico</vt:lpstr>
      <vt:lpstr>4.2 - O Modelo B-L-SM, conteúdo bosônico</vt:lpstr>
      <vt:lpstr>4.3 - Neutrinos direitos no modelo B-L-SM </vt:lpstr>
      <vt:lpstr>4.3 - Neutrinos direitos no modelo B-L-SM </vt:lpstr>
      <vt:lpstr>4.3 - Neutrinos direitos no modelo B-L-SM </vt:lpstr>
      <vt:lpstr>Apresentação do PowerPoint</vt:lpstr>
      <vt:lpstr>5.1 - Parametrização teórica</vt:lpstr>
      <vt:lpstr>5.2 - Scan segundo uma parametrização </vt:lpstr>
      <vt:lpstr>5.3 - Uma primeira seleção de pontos  </vt:lpstr>
      <vt:lpstr>5.4 - Scans aleatórios</vt:lpstr>
      <vt:lpstr>5.5 - Limites de exclusão</vt:lpstr>
      <vt:lpstr>5.6 - Compatibilidade do sector de Higgs</vt:lpstr>
      <vt:lpstr>5.7 - Bissecções do gráfico de probabilidade  </vt:lpstr>
      <vt:lpstr>Apresentação do PowerPoint</vt:lpstr>
      <vt:lpstr>6 - Conclusões e trabalho futuro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Fenomenologia da extensão minimal B-L do modelo padrão</dc:title>
  <dc:creator>João Rodrigues</dc:creator>
  <cp:lastModifiedBy>João Rodrigues</cp:lastModifiedBy>
  <cp:revision>109</cp:revision>
  <dcterms:created xsi:type="dcterms:W3CDTF">2018-07-23T12:18:01Z</dcterms:created>
  <dcterms:modified xsi:type="dcterms:W3CDTF">2018-07-28T16:25:29Z</dcterms:modified>
</cp:coreProperties>
</file>